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7" r:id="rId3"/>
    <p:sldId id="294" r:id="rId4"/>
    <p:sldId id="293" r:id="rId5"/>
    <p:sldId id="301" r:id="rId6"/>
    <p:sldId id="296" r:id="rId7"/>
    <p:sldId id="297" r:id="rId8"/>
    <p:sldId id="298" r:id="rId9"/>
    <p:sldId id="299" r:id="rId10"/>
    <p:sldId id="304" r:id="rId11"/>
    <p:sldId id="307" r:id="rId12"/>
    <p:sldId id="300" r:id="rId13"/>
    <p:sldId id="303" r:id="rId14"/>
    <p:sldId id="308" r:id="rId15"/>
    <p:sldId id="302" r:id="rId16"/>
    <p:sldId id="309" r:id="rId17"/>
    <p:sldId id="305" r:id="rId18"/>
    <p:sldId id="306" r:id="rId19"/>
  </p:sldIdLst>
  <p:sldSz cx="24377650" cy="13716000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aleway Medium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0" autoAdjust="0"/>
    <p:restoredTop sz="94660"/>
  </p:normalViewPr>
  <p:slideViewPr>
    <p:cSldViewPr snapToGrid="0">
      <p:cViewPr>
        <p:scale>
          <a:sx n="39" d="100"/>
          <a:sy n="39" d="100"/>
        </p:scale>
        <p:origin x="-186" y="-612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E199B-7450-479E-96F5-DF692E24929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CCDC27-8B13-439E-94AA-5C44618A914E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5400" dirty="0" smtClean="0">
              <a:solidFill>
                <a:schemeClr val="tx1"/>
              </a:solidFill>
            </a:rPr>
            <a:t>Traumberufe</a:t>
          </a:r>
        </a:p>
        <a:p>
          <a:r>
            <a:rPr lang="de-DE" sz="4800" dirty="0" smtClean="0">
              <a:solidFill>
                <a:schemeClr val="tx1"/>
              </a:solidFill>
            </a:rPr>
            <a:t>Orientierung an der  Erwachsenenwelt</a:t>
          </a:r>
          <a:endParaRPr lang="de-DE" sz="4800" dirty="0">
            <a:solidFill>
              <a:schemeClr val="tx1"/>
            </a:solidFill>
          </a:endParaRPr>
        </a:p>
      </dgm:t>
    </dgm:pt>
    <dgm:pt modelId="{9046C8E1-8CE1-48E4-8D0C-DFCECCBD1AC1}" type="parTrans" cxnId="{0CE285C7-3D6D-48B0-9FD3-2C3F102FF9D3}">
      <dgm:prSet/>
      <dgm:spPr/>
      <dgm:t>
        <a:bodyPr/>
        <a:lstStyle/>
        <a:p>
          <a:endParaRPr lang="de-DE"/>
        </a:p>
      </dgm:t>
    </dgm:pt>
    <dgm:pt modelId="{85DD88A4-6CCD-4F11-8DBA-BCF16D4CF6B6}" type="sibTrans" cxnId="{0CE285C7-3D6D-48B0-9FD3-2C3F102FF9D3}">
      <dgm:prSet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6821EAA0-FD87-4482-AED4-74A43D511024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de-DE" sz="2400" dirty="0" smtClean="0">
            <a:solidFill>
              <a:schemeClr val="tx1"/>
            </a:solidFill>
          </a:endParaRPr>
        </a:p>
        <a:p>
          <a:r>
            <a:rPr lang="de-DE" sz="4800" dirty="0" smtClean="0">
              <a:solidFill>
                <a:schemeClr val="tx1"/>
              </a:solidFill>
            </a:rPr>
            <a:t>Wunschberufe</a:t>
          </a:r>
        </a:p>
        <a:p>
          <a:r>
            <a:rPr lang="de-DE" sz="4400" dirty="0" smtClean="0">
              <a:solidFill>
                <a:schemeClr val="tx1"/>
              </a:solidFill>
            </a:rPr>
            <a:t>eigene Fähigkeiten, Vorlieben, Wünsche an die Zukunft</a:t>
          </a:r>
        </a:p>
        <a:p>
          <a:endParaRPr lang="de-DE" sz="2400" dirty="0"/>
        </a:p>
      </dgm:t>
    </dgm:pt>
    <dgm:pt modelId="{76AD802F-51DE-478A-9A0D-73F8B8E54B22}" type="parTrans" cxnId="{F4A3114C-138A-41FD-99A5-066D76415D28}">
      <dgm:prSet/>
      <dgm:spPr/>
      <dgm:t>
        <a:bodyPr/>
        <a:lstStyle/>
        <a:p>
          <a:endParaRPr lang="de-DE"/>
        </a:p>
      </dgm:t>
    </dgm:pt>
    <dgm:pt modelId="{6F15C41E-CBC8-4F7A-B5C1-431AB1F89618}" type="sibTrans" cxnId="{F4A3114C-138A-41FD-99A5-066D76415D28}">
      <dgm:prSet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5D744FB2-D933-4595-A189-B9299B41F974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4400" dirty="0" smtClean="0">
              <a:solidFill>
                <a:srgbClr val="FFC000"/>
              </a:solidFill>
            </a:rPr>
            <a:t>Anpassung an die Realität</a:t>
          </a:r>
        </a:p>
        <a:p>
          <a:r>
            <a:rPr lang="de-DE" sz="4000" dirty="0" smtClean="0">
              <a:solidFill>
                <a:srgbClr val="FFC000"/>
              </a:solidFill>
            </a:rPr>
            <a:t>Schulnoten, Abschlüsse / gesellschaftlicher Handlungsrahmen, Ausbildungsmarkt / Einschätzung der eigenen Fähigkeiten </a:t>
          </a:r>
        </a:p>
        <a:p>
          <a:r>
            <a:rPr lang="de-DE" sz="4000" u="sng" dirty="0" smtClean="0">
              <a:solidFill>
                <a:srgbClr val="FFC000"/>
              </a:solidFill>
            </a:rPr>
            <a:t>Entscheidung</a:t>
          </a:r>
          <a:r>
            <a:rPr lang="de-DE" sz="4000" dirty="0" smtClean="0">
              <a:solidFill>
                <a:srgbClr val="FFC000"/>
              </a:solidFill>
            </a:rPr>
            <a:t>: Beruf oder Studium</a:t>
          </a:r>
          <a:endParaRPr lang="de-DE" sz="4400" dirty="0">
            <a:solidFill>
              <a:srgbClr val="FFC000"/>
            </a:solidFill>
          </a:endParaRPr>
        </a:p>
      </dgm:t>
    </dgm:pt>
    <dgm:pt modelId="{A52BE145-53CE-466F-B909-57C9388D3FBB}" type="parTrans" cxnId="{34EF8344-1FD6-4593-9838-D5F153D21FC0}">
      <dgm:prSet/>
      <dgm:spPr/>
      <dgm:t>
        <a:bodyPr/>
        <a:lstStyle/>
        <a:p>
          <a:endParaRPr lang="de-DE"/>
        </a:p>
      </dgm:t>
    </dgm:pt>
    <dgm:pt modelId="{29999AF3-8D5E-488F-865C-0FB9B9C55EBD}" type="sibTrans" cxnId="{34EF8344-1FD6-4593-9838-D5F153D21FC0}">
      <dgm:prSet/>
      <dgm:spPr/>
      <dgm:t>
        <a:bodyPr/>
        <a:lstStyle/>
        <a:p>
          <a:endParaRPr lang="de-DE"/>
        </a:p>
      </dgm:t>
    </dgm:pt>
    <dgm:pt modelId="{2969FB69-245E-4E49-BF76-5E421125A49E}" type="pres">
      <dgm:prSet presAssocID="{022E199B-7450-479E-96F5-DF692E249292}" presName="linearFlow" presStyleCnt="0">
        <dgm:presLayoutVars>
          <dgm:resizeHandles val="exact"/>
        </dgm:presLayoutVars>
      </dgm:prSet>
      <dgm:spPr/>
    </dgm:pt>
    <dgm:pt modelId="{4AB3CE8D-0A2D-458E-8353-B6AE7D16F8B4}" type="pres">
      <dgm:prSet presAssocID="{2ECCDC27-8B13-439E-94AA-5C44618A914E}" presName="node" presStyleLbl="node1" presStyleIdx="0" presStyleCnt="3" custScaleX="309262" custScaleY="597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F0248E-6A6B-48CB-AF76-0012C5609193}" type="pres">
      <dgm:prSet presAssocID="{85DD88A4-6CCD-4F11-8DBA-BCF16D4CF6B6}" presName="sibTrans" presStyleLbl="sibTrans2D1" presStyleIdx="0" presStyleCnt="2" custScaleX="101204" custLinFactNeighborX="-4768" custLinFactNeighborY="2479"/>
      <dgm:spPr/>
      <dgm:t>
        <a:bodyPr/>
        <a:lstStyle/>
        <a:p>
          <a:endParaRPr lang="de-DE"/>
        </a:p>
      </dgm:t>
    </dgm:pt>
    <dgm:pt modelId="{87A9F027-B026-4B2F-B4FE-F5737EFC535C}" type="pres">
      <dgm:prSet presAssocID="{85DD88A4-6CCD-4F11-8DBA-BCF16D4CF6B6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B8D88C43-3785-433E-897C-42F8E3184AE4}" type="pres">
      <dgm:prSet presAssocID="{6821EAA0-FD87-4482-AED4-74A43D511024}" presName="node" presStyleLbl="node1" presStyleIdx="1" presStyleCnt="3" custAng="0" custScaleX="309760" custScaleY="54171" custLinFactNeighborY="-32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784159-DAD9-42C4-8A7C-50A9496F0BD8}" type="pres">
      <dgm:prSet presAssocID="{6F15C41E-CBC8-4F7A-B5C1-431AB1F89618}" presName="sibTrans" presStyleLbl="sibTrans2D1" presStyleIdx="1" presStyleCnt="2" custLinFactNeighborX="-1959" custLinFactNeighborY="2763"/>
      <dgm:spPr/>
      <dgm:t>
        <a:bodyPr/>
        <a:lstStyle/>
        <a:p>
          <a:endParaRPr lang="de-DE"/>
        </a:p>
      </dgm:t>
    </dgm:pt>
    <dgm:pt modelId="{6CB05C84-CC5A-4D0B-B09D-67E2BA8DD527}" type="pres">
      <dgm:prSet presAssocID="{6F15C41E-CBC8-4F7A-B5C1-431AB1F89618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C24C21D2-0CF2-4A10-B2F5-9B1368457722}" type="pres">
      <dgm:prSet presAssocID="{5D744FB2-D933-4595-A189-B9299B41F974}" presName="node" presStyleLbl="node1" presStyleIdx="2" presStyleCnt="3" custScaleX="308981" custScaleY="798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98653B0-666A-40EE-805C-5B70F1FCCFC8}" type="presOf" srcId="{6821EAA0-FD87-4482-AED4-74A43D511024}" destId="{B8D88C43-3785-433E-897C-42F8E3184AE4}" srcOrd="0" destOrd="0" presId="urn:microsoft.com/office/officeart/2005/8/layout/process2"/>
    <dgm:cxn modelId="{0CE285C7-3D6D-48B0-9FD3-2C3F102FF9D3}" srcId="{022E199B-7450-479E-96F5-DF692E249292}" destId="{2ECCDC27-8B13-439E-94AA-5C44618A914E}" srcOrd="0" destOrd="0" parTransId="{9046C8E1-8CE1-48E4-8D0C-DFCECCBD1AC1}" sibTransId="{85DD88A4-6CCD-4F11-8DBA-BCF16D4CF6B6}"/>
    <dgm:cxn modelId="{DFA39943-F9D1-40B3-9D4F-560354D69399}" type="presOf" srcId="{5D744FB2-D933-4595-A189-B9299B41F974}" destId="{C24C21D2-0CF2-4A10-B2F5-9B1368457722}" srcOrd="0" destOrd="0" presId="urn:microsoft.com/office/officeart/2005/8/layout/process2"/>
    <dgm:cxn modelId="{598D8E53-A546-4179-99E0-15BFADC1AFB3}" type="presOf" srcId="{2ECCDC27-8B13-439E-94AA-5C44618A914E}" destId="{4AB3CE8D-0A2D-458E-8353-B6AE7D16F8B4}" srcOrd="0" destOrd="0" presId="urn:microsoft.com/office/officeart/2005/8/layout/process2"/>
    <dgm:cxn modelId="{090136A3-AA38-41EA-85D0-40B88BC29B26}" type="presOf" srcId="{022E199B-7450-479E-96F5-DF692E249292}" destId="{2969FB69-245E-4E49-BF76-5E421125A49E}" srcOrd="0" destOrd="0" presId="urn:microsoft.com/office/officeart/2005/8/layout/process2"/>
    <dgm:cxn modelId="{C3C74250-EA49-4092-968F-2FAA1004D3F0}" type="presOf" srcId="{85DD88A4-6CCD-4F11-8DBA-BCF16D4CF6B6}" destId="{08F0248E-6A6B-48CB-AF76-0012C5609193}" srcOrd="0" destOrd="0" presId="urn:microsoft.com/office/officeart/2005/8/layout/process2"/>
    <dgm:cxn modelId="{F4A3114C-138A-41FD-99A5-066D76415D28}" srcId="{022E199B-7450-479E-96F5-DF692E249292}" destId="{6821EAA0-FD87-4482-AED4-74A43D511024}" srcOrd="1" destOrd="0" parTransId="{76AD802F-51DE-478A-9A0D-73F8B8E54B22}" sibTransId="{6F15C41E-CBC8-4F7A-B5C1-431AB1F89618}"/>
    <dgm:cxn modelId="{22B66BA4-C786-44AE-B3E0-CAA2824C61C0}" type="presOf" srcId="{6F15C41E-CBC8-4F7A-B5C1-431AB1F89618}" destId="{FC784159-DAD9-42C4-8A7C-50A9496F0BD8}" srcOrd="0" destOrd="0" presId="urn:microsoft.com/office/officeart/2005/8/layout/process2"/>
    <dgm:cxn modelId="{34EF8344-1FD6-4593-9838-D5F153D21FC0}" srcId="{022E199B-7450-479E-96F5-DF692E249292}" destId="{5D744FB2-D933-4595-A189-B9299B41F974}" srcOrd="2" destOrd="0" parTransId="{A52BE145-53CE-466F-B909-57C9388D3FBB}" sibTransId="{29999AF3-8D5E-488F-865C-0FB9B9C55EBD}"/>
    <dgm:cxn modelId="{F16041E8-C1DF-45B1-A521-43FE21DDA1C0}" type="presOf" srcId="{6F15C41E-CBC8-4F7A-B5C1-431AB1F89618}" destId="{6CB05C84-CC5A-4D0B-B09D-67E2BA8DD527}" srcOrd="1" destOrd="0" presId="urn:microsoft.com/office/officeart/2005/8/layout/process2"/>
    <dgm:cxn modelId="{91A7B0B7-EC52-4D20-ADE8-B2C769D6FE13}" type="presOf" srcId="{85DD88A4-6CCD-4F11-8DBA-BCF16D4CF6B6}" destId="{87A9F027-B026-4B2F-B4FE-F5737EFC535C}" srcOrd="1" destOrd="0" presId="urn:microsoft.com/office/officeart/2005/8/layout/process2"/>
    <dgm:cxn modelId="{C7396178-06DD-41E9-A285-28EEC26C8E98}" type="presParOf" srcId="{2969FB69-245E-4E49-BF76-5E421125A49E}" destId="{4AB3CE8D-0A2D-458E-8353-B6AE7D16F8B4}" srcOrd="0" destOrd="0" presId="urn:microsoft.com/office/officeart/2005/8/layout/process2"/>
    <dgm:cxn modelId="{1BA42835-3388-474C-B835-C07910F2C690}" type="presParOf" srcId="{2969FB69-245E-4E49-BF76-5E421125A49E}" destId="{08F0248E-6A6B-48CB-AF76-0012C5609193}" srcOrd="1" destOrd="0" presId="urn:microsoft.com/office/officeart/2005/8/layout/process2"/>
    <dgm:cxn modelId="{7FBC1DAA-56E5-4122-A2B7-191DA9997DE1}" type="presParOf" srcId="{08F0248E-6A6B-48CB-AF76-0012C5609193}" destId="{87A9F027-B026-4B2F-B4FE-F5737EFC535C}" srcOrd="0" destOrd="0" presId="urn:microsoft.com/office/officeart/2005/8/layout/process2"/>
    <dgm:cxn modelId="{0E51D0BB-C9A4-4F6A-AD75-CE65260D07EE}" type="presParOf" srcId="{2969FB69-245E-4E49-BF76-5E421125A49E}" destId="{B8D88C43-3785-433E-897C-42F8E3184AE4}" srcOrd="2" destOrd="0" presId="urn:microsoft.com/office/officeart/2005/8/layout/process2"/>
    <dgm:cxn modelId="{CB683AA1-5D41-4F7E-B2A0-67B4CE3775A9}" type="presParOf" srcId="{2969FB69-245E-4E49-BF76-5E421125A49E}" destId="{FC784159-DAD9-42C4-8A7C-50A9496F0BD8}" srcOrd="3" destOrd="0" presId="urn:microsoft.com/office/officeart/2005/8/layout/process2"/>
    <dgm:cxn modelId="{94A8A850-5E52-4026-984E-979F4D62AB38}" type="presParOf" srcId="{FC784159-DAD9-42C4-8A7C-50A9496F0BD8}" destId="{6CB05C84-CC5A-4D0B-B09D-67E2BA8DD527}" srcOrd="0" destOrd="0" presId="urn:microsoft.com/office/officeart/2005/8/layout/process2"/>
    <dgm:cxn modelId="{4195002F-F651-4C3B-9602-9BAD7EF95695}" type="presParOf" srcId="{2969FB69-245E-4E49-BF76-5E421125A49E}" destId="{C24C21D2-0CF2-4A10-B2F5-9B136845772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3CE8D-0A2D-458E-8353-B6AE7D16F8B4}">
      <dsp:nvSpPr>
        <dsp:cNvPr id="0" name=""/>
        <dsp:cNvSpPr/>
      </dsp:nvSpPr>
      <dsp:spPr>
        <a:xfrm>
          <a:off x="12242" y="6888"/>
          <a:ext cx="15205171" cy="217159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400" kern="1200" dirty="0" smtClean="0">
              <a:solidFill>
                <a:schemeClr val="tx1"/>
              </a:solidFill>
            </a:rPr>
            <a:t>Traumberufe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800" kern="1200" dirty="0" smtClean="0">
              <a:solidFill>
                <a:schemeClr val="tx1"/>
              </a:solidFill>
            </a:rPr>
            <a:t>Orientierung an der  Erwachsenenwelt</a:t>
          </a:r>
          <a:endParaRPr lang="de-DE" sz="4800" kern="1200" dirty="0">
            <a:solidFill>
              <a:schemeClr val="tx1"/>
            </a:solidFill>
          </a:endParaRPr>
        </a:p>
      </dsp:txBody>
      <dsp:txXfrm>
        <a:off x="75846" y="70492"/>
        <a:ext cx="15077963" cy="2044382"/>
      </dsp:txXfrm>
    </dsp:sp>
    <dsp:sp modelId="{08F0248E-6A6B-48CB-AF76-0012C5609193}">
      <dsp:nvSpPr>
        <dsp:cNvPr id="0" name=""/>
        <dsp:cNvSpPr/>
      </dsp:nvSpPr>
      <dsp:spPr>
        <a:xfrm rot="5400000">
          <a:off x="6884813" y="2279961"/>
          <a:ext cx="1334302" cy="16360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500" kern="1200" dirty="0"/>
        </a:p>
      </dsp:txBody>
      <dsp:txXfrm rot="-5400000">
        <a:off x="7061148" y="2430838"/>
        <a:ext cx="981633" cy="934011"/>
      </dsp:txXfrm>
    </dsp:sp>
    <dsp:sp modelId="{B8D88C43-3785-433E-897C-42F8E3184AE4}">
      <dsp:nvSpPr>
        <dsp:cNvPr id="0" name=""/>
        <dsp:cNvSpPr/>
      </dsp:nvSpPr>
      <dsp:spPr>
        <a:xfrm>
          <a:off x="0" y="3936384"/>
          <a:ext cx="15229656" cy="196948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800" kern="1200" dirty="0" smtClean="0">
              <a:solidFill>
                <a:schemeClr val="tx1"/>
              </a:solidFill>
            </a:rPr>
            <a:t>Wunschberufe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>
              <a:solidFill>
                <a:schemeClr val="tx1"/>
              </a:solidFill>
            </a:rPr>
            <a:t>eigene Fähigkeiten, Vorlieben, Wünsche an die Zukunft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/>
        </a:p>
      </dsp:txBody>
      <dsp:txXfrm>
        <a:off x="57684" y="3994068"/>
        <a:ext cx="15114288" cy="1854115"/>
      </dsp:txXfrm>
    </dsp:sp>
    <dsp:sp modelId="{FC784159-DAD9-42C4-8A7C-50A9496F0BD8}">
      <dsp:nvSpPr>
        <dsp:cNvPr id="0" name=""/>
        <dsp:cNvSpPr/>
      </dsp:nvSpPr>
      <dsp:spPr>
        <a:xfrm rot="5400000">
          <a:off x="6883073" y="6071930"/>
          <a:ext cx="1408330" cy="163605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500" kern="1200" dirty="0"/>
        </a:p>
      </dsp:txBody>
      <dsp:txXfrm rot="-5400000">
        <a:off x="7096422" y="6185793"/>
        <a:ext cx="981633" cy="985831"/>
      </dsp:txXfrm>
    </dsp:sp>
    <dsp:sp modelId="{C24C21D2-0CF2-4A10-B2F5-9B1368457722}">
      <dsp:nvSpPr>
        <dsp:cNvPr id="0" name=""/>
        <dsp:cNvSpPr/>
      </dsp:nvSpPr>
      <dsp:spPr>
        <a:xfrm>
          <a:off x="19150" y="7783640"/>
          <a:ext cx="15191355" cy="29026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>
              <a:solidFill>
                <a:srgbClr val="FFC000"/>
              </a:solidFill>
            </a:rPr>
            <a:t>Anpassung an die Realität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>
              <a:solidFill>
                <a:srgbClr val="FFC000"/>
              </a:solidFill>
            </a:rPr>
            <a:t>Schulnoten, Abschlüsse / gesellschaftlicher Handlungsrahmen, Ausbildungsmarkt / Einschätzung der eigenen Fähigkeiten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u="sng" kern="1200" dirty="0" smtClean="0">
              <a:solidFill>
                <a:srgbClr val="FFC000"/>
              </a:solidFill>
            </a:rPr>
            <a:t>Entscheidung</a:t>
          </a:r>
          <a:r>
            <a:rPr lang="de-DE" sz="4000" kern="1200" dirty="0" smtClean="0">
              <a:solidFill>
                <a:srgbClr val="FFC000"/>
              </a:solidFill>
            </a:rPr>
            <a:t>: Beruf oder Studium</a:t>
          </a:r>
          <a:endParaRPr lang="de-DE" sz="4400" kern="1200" dirty="0">
            <a:solidFill>
              <a:srgbClr val="FFC000"/>
            </a:solidFill>
          </a:endParaRPr>
        </a:p>
      </dsp:txBody>
      <dsp:txXfrm>
        <a:off x="104166" y="7868656"/>
        <a:ext cx="15021323" cy="273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B2A771-B487-6447-9C53-E6B4009DFE72}" type="datetimeFigureOut">
              <a:rPr lang="de-DE"/>
              <a:pPr>
                <a:defRPr/>
              </a:pPr>
              <a:t>11.11.2020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9696B7-ED95-BD40-9030-144B0414D0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0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7F4E30-31FA-864F-85C1-E2895C532F73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C94783-F466-F64E-86D7-8FA6DEC7E2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9128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8272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7416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656013" algn="l" defTabSz="18272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0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4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0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7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6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fld id="{A8EB6FB8-085F-0E4C-ADAA-81A30F741B40}" type="slidenum">
              <a:rPr lang="en-GB">
                <a:solidFill>
                  <a:prstClr val="black"/>
                </a:solidFill>
                <a:latin typeface="Calibri" charset="0"/>
              </a:rPr>
              <a:pPr/>
              <a:t>4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1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 Medium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B6FB8-085F-0E4C-ADAA-81A30F741B40}" type="slidenum">
              <a:rPr lang="en-GB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F37D-2D8C-9E4F-977A-A0A483ED7A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A646-5F62-0E4C-B8B5-863B663634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417-7524-6947-9736-21FFAE6AC2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5732665"/>
            <a:ext cx="4082439" cy="7983335"/>
          </a:xfrm>
          <a:custGeom>
            <a:avLst/>
            <a:gdLst>
              <a:gd name="connsiteX0" fmla="*/ 0 w 4082439"/>
              <a:gd name="connsiteY0" fmla="*/ 0 h 7983337"/>
              <a:gd name="connsiteX1" fmla="*/ 4082439 w 4082439"/>
              <a:gd name="connsiteY1" fmla="*/ 7983337 h 7983337"/>
              <a:gd name="connsiteX2" fmla="*/ 0 w 4082439"/>
              <a:gd name="connsiteY2" fmla="*/ 7983337 h 798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439" h="7983337">
                <a:moveTo>
                  <a:pt x="0" y="0"/>
                </a:moveTo>
                <a:lnTo>
                  <a:pt x="4082439" y="7983337"/>
                </a:lnTo>
                <a:lnTo>
                  <a:pt x="0" y="798333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198100" cy="13716000"/>
          </a:xfrm>
          <a:custGeom>
            <a:avLst/>
            <a:gdLst>
              <a:gd name="connsiteX0" fmla="*/ 0 w 10198100"/>
              <a:gd name="connsiteY0" fmla="*/ 0 h 13716000"/>
              <a:gd name="connsiteX1" fmla="*/ 3186698 w 10198100"/>
              <a:gd name="connsiteY1" fmla="*/ 0 h 13716000"/>
              <a:gd name="connsiteX2" fmla="*/ 10198100 w 10198100"/>
              <a:gd name="connsiteY2" fmla="*/ 13715200 h 13716000"/>
              <a:gd name="connsiteX3" fmla="*/ 10198100 w 10198100"/>
              <a:gd name="connsiteY3" fmla="*/ 13716000 h 13716000"/>
              <a:gd name="connsiteX4" fmla="*/ 4180120 w 10198100"/>
              <a:gd name="connsiteY4" fmla="*/ 13716000 h 13716000"/>
              <a:gd name="connsiteX5" fmla="*/ 0 w 10198100"/>
              <a:gd name="connsiteY5" fmla="*/ 553915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100" h="13716000">
                <a:moveTo>
                  <a:pt x="0" y="0"/>
                </a:moveTo>
                <a:lnTo>
                  <a:pt x="3186698" y="0"/>
                </a:lnTo>
                <a:lnTo>
                  <a:pt x="10198100" y="13715200"/>
                </a:lnTo>
                <a:lnTo>
                  <a:pt x="10198100" y="13716000"/>
                </a:lnTo>
                <a:lnTo>
                  <a:pt x="4180120" y="13716000"/>
                </a:lnTo>
                <a:lnTo>
                  <a:pt x="0" y="553915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313876" y="0"/>
            <a:ext cx="10608261" cy="5456238"/>
          </a:xfrm>
          <a:custGeom>
            <a:avLst/>
            <a:gdLst>
              <a:gd name="connsiteX0" fmla="*/ 0 w 10608261"/>
              <a:gd name="connsiteY0" fmla="*/ 0 h 5456238"/>
              <a:gd name="connsiteX1" fmla="*/ 7818105 w 10608261"/>
              <a:gd name="connsiteY1" fmla="*/ 0 h 5456238"/>
              <a:gd name="connsiteX2" fmla="*/ 10608261 w 10608261"/>
              <a:gd name="connsiteY2" fmla="*/ 5456238 h 5456238"/>
              <a:gd name="connsiteX3" fmla="*/ 2790156 w 10608261"/>
              <a:gd name="connsiteY3" fmla="*/ 5456238 h 54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261" h="5456238">
                <a:moveTo>
                  <a:pt x="0" y="0"/>
                </a:moveTo>
                <a:lnTo>
                  <a:pt x="7818105" y="0"/>
                </a:lnTo>
                <a:lnTo>
                  <a:pt x="10608261" y="5456238"/>
                </a:lnTo>
                <a:lnTo>
                  <a:pt x="2790156" y="545623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ADVANT </a:t>
            </a:r>
            <a:r>
              <a:rPr lang="en-GB" sz="2800" b="0">
                <a:solidFill>
                  <a:schemeClr val="tx1"/>
                </a:solidFill>
              </a:rPr>
              <a:t>Multipurpose  Presentation 2017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2ED4-C954-5F41-B680-5E822085A5C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750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ADVANT Multipurpose  Presentation 2017 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C752-75AD-5C49-AEC9-6D826C4742A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382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8E00-98DB-7544-AE32-C9008CDED8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DDC2-1149-2F43-8655-FF0D08C757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95C-A597-C84D-8981-37DB824211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A795-A70D-F04B-BE3B-85831905E1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408-686A-5543-91C4-F242F913AD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0426-9209-7D45-9543-FEC1D4E538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E45D-05CB-204B-A2A0-DF81D86332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13" y="12712700"/>
            <a:ext cx="8226425" cy="730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E12D-CE44-364D-81BE-D6039A53AB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smtClean="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2A561A0-3946-1844-8313-A5F7C72185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  <p:sldLayoutId id="2147483715" r:id="rId13"/>
  </p:sldLayoutIdLst>
  <p:hf hdr="0" ftr="0" dt="0"/>
  <p:txStyles>
    <p:titleStyle>
      <a:lvl1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2pPr>
      <a:lvl3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3pPr>
      <a:lvl4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4pPr>
      <a:lvl5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5pPr>
      <a:lvl6pPr marL="4572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6pPr>
      <a:lvl7pPr marL="9144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7pPr>
      <a:lvl8pPr marL="13716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8pPr>
      <a:lvl9pPr marL="18288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Raleway SemiBold" charset="0"/>
          <a:ea typeface="ＭＳ Ｐゴシック" charset="0"/>
          <a:cs typeface="ＭＳ Ｐゴシック" charset="0"/>
        </a:defRPr>
      </a:lvl9pPr>
    </p:titleStyle>
    <p:bodyStyle>
      <a:lvl1pPr marL="455613" indent="-455613" algn="l" defTabSz="1827213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3700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4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44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1988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3213" indent="-455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ulentwicklung.nrw.de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iqb.hu-berlin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hyperlink" Target="http://www.projkt-vera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gimbel@caritas-guetersloh.de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sven.hauptstein@zsl.nrw.schu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hyperlink" Target="mailto:Wim.holtmann@zsl.nrw.schu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5344465" y="2544379"/>
            <a:ext cx="18750310" cy="8942863"/>
          </a:xfrm>
          <a:custGeom>
            <a:avLst/>
            <a:gdLst>
              <a:gd name="connsiteX0" fmla="*/ 18307563 w 18307563"/>
              <a:gd name="connsiteY0" fmla="*/ 0 h 8259762"/>
              <a:gd name="connsiteX1" fmla="*/ 0 w 18307563"/>
              <a:gd name="connsiteY1" fmla="*/ 0 h 8259762"/>
              <a:gd name="connsiteX2" fmla="*/ 0 w 18307563"/>
              <a:gd name="connsiteY2" fmla="*/ 8259762 h 8259762"/>
              <a:gd name="connsiteX3" fmla="*/ 14072701 w 18307563"/>
              <a:gd name="connsiteY3" fmla="*/ 8259762 h 82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7563" h="8259762">
                <a:moveTo>
                  <a:pt x="18307563" y="0"/>
                </a:moveTo>
                <a:lnTo>
                  <a:pt x="0" y="0"/>
                </a:lnTo>
                <a:lnTo>
                  <a:pt x="0" y="8259762"/>
                </a:lnTo>
                <a:lnTo>
                  <a:pt x="14072701" y="8259762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8" name="Bildplatzhalter 27" descr="plakat_hintergrund-02-0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6" b="31786"/>
          <a:stretch>
            <a:fillRect/>
          </a:stretch>
        </p:blipFill>
        <p:spPr>
          <a:xfrm>
            <a:off x="2664171" y="0"/>
            <a:ext cx="10608261" cy="4572001"/>
          </a:xfrm>
        </p:spPr>
      </p:pic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/>
      </p:pic>
      <p:sp>
        <p:nvSpPr>
          <p:cNvPr id="25" name="Rechteck 24"/>
          <p:cNvSpPr/>
          <p:nvPr/>
        </p:nvSpPr>
        <p:spPr>
          <a:xfrm>
            <a:off x="6336164" y="4901106"/>
            <a:ext cx="17758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Herzlich Willkommen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zum</a:t>
            </a: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pädagogischen</a:t>
            </a: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Elternabend</a:t>
            </a:r>
            <a:endParaRPr lang="en-GB" sz="4800" b="1" dirty="0" smtClean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an der </a:t>
            </a:r>
            <a:r>
              <a:rPr lang="en-GB" sz="4800" b="1" dirty="0" err="1" smtClean="0">
                <a:ea typeface="Open Sans Extrabold" panose="020B0906030804020204" pitchFamily="34" charset="0"/>
                <a:cs typeface="Open Sans Extrabold" panose="020B0906030804020204" pitchFamily="34" charset="0"/>
              </a:rPr>
              <a:t>Konrad-Zuse-Schule</a:t>
            </a:r>
            <a:endParaRPr lang="de-DE" sz="4800" dirty="0"/>
          </a:p>
        </p:txBody>
      </p:sp>
      <p:sp>
        <p:nvSpPr>
          <p:cNvPr id="27" name="TextBox 7"/>
          <p:cNvSpPr txBox="1"/>
          <p:nvPr/>
        </p:nvSpPr>
        <p:spPr>
          <a:xfrm>
            <a:off x="8646228" y="9234765"/>
            <a:ext cx="15448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Jahrgangsstufe</a:t>
            </a:r>
            <a:r>
              <a:rPr lang="en-GB" sz="4000" b="1" dirty="0" smtClean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GB" sz="4000" b="1" dirty="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</a:p>
        </p:txBody>
      </p:sp>
      <p:pic>
        <p:nvPicPr>
          <p:cNvPr id="29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5" y="10587242"/>
            <a:ext cx="545072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11" y="481263"/>
            <a:ext cx="386003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-307528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3260136" y="286968"/>
            <a:ext cx="17738374" cy="1381831"/>
          </a:xfrm>
          <a:prstGeom prst="rect">
            <a:avLst/>
          </a:prstGeom>
        </p:spPr>
        <p:txBody>
          <a:bodyPr/>
          <a:lstStyle>
            <a:lvl1pPr marL="455613" indent="-455613" algn="l" defTabSz="1827213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3700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2844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31988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41132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6600" i="1" u="sng" dirty="0" smtClean="0"/>
              <a:t>Wozu werden die Ergebnisse verwendet?</a:t>
            </a:r>
          </a:p>
          <a:p>
            <a:pPr marL="0" indent="0">
              <a:buFont typeface="Arial" charset="0"/>
              <a:buNone/>
            </a:pPr>
            <a:endParaRPr lang="de-DE" sz="4000" dirty="0" smtClean="0"/>
          </a:p>
          <a:p>
            <a:pPr marL="0" indent="0">
              <a:buFont typeface="Arial" charset="0"/>
              <a:buNone/>
            </a:pP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5668753" y="2335299"/>
            <a:ext cx="142736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de-DE" sz="6000" dirty="0"/>
              <a:t>Die Ergebnisse zeigen, in </a:t>
            </a:r>
            <a:r>
              <a:rPr lang="de-DE" sz="6000" dirty="0" smtClean="0"/>
              <a:t>welchen Bereichen </a:t>
            </a:r>
            <a:r>
              <a:rPr lang="de-DE" sz="6000" dirty="0"/>
              <a:t>eine Lerngruppe </a:t>
            </a:r>
            <a:r>
              <a:rPr lang="de-DE" sz="6000" dirty="0" smtClean="0"/>
              <a:t>leistungs-stark </a:t>
            </a:r>
            <a:r>
              <a:rPr lang="de-DE" sz="6000" dirty="0"/>
              <a:t>ist und wo Unterstützungsbedarf vorliegt.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789777" y="6722493"/>
            <a:ext cx="156281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de-DE" sz="6000" dirty="0"/>
              <a:t>Bezogen auf einzelne Schüler/innen geben sie </a:t>
            </a:r>
            <a:r>
              <a:rPr lang="de-DE" sz="6000" dirty="0" smtClean="0"/>
              <a:t>Orientierung über </a:t>
            </a:r>
            <a:r>
              <a:rPr lang="de-DE" sz="6000" dirty="0"/>
              <a:t>den </a:t>
            </a:r>
            <a:r>
              <a:rPr lang="de-DE" sz="6000" dirty="0" smtClean="0"/>
              <a:t>individuellen Lernstand </a:t>
            </a:r>
            <a:r>
              <a:rPr lang="de-DE" sz="6000" dirty="0"/>
              <a:t>und damit auch Hinweise darauf, </a:t>
            </a:r>
            <a:r>
              <a:rPr lang="de-DE" sz="6000" dirty="0" smtClean="0"/>
              <a:t>welche </a:t>
            </a:r>
            <a:r>
              <a:rPr lang="de-DE" sz="6000" dirty="0"/>
              <a:t>Aspekte von Lehrern/innen im </a:t>
            </a:r>
            <a:r>
              <a:rPr lang="de-DE" sz="6000" dirty="0" err="1" smtClean="0"/>
              <a:t>Un-terricht</a:t>
            </a:r>
            <a:r>
              <a:rPr lang="de-DE" sz="6000" dirty="0" smtClean="0"/>
              <a:t> </a:t>
            </a:r>
            <a:r>
              <a:rPr lang="de-DE" sz="6000" dirty="0"/>
              <a:t>genauer </a:t>
            </a:r>
            <a:r>
              <a:rPr lang="de-DE" sz="6000" dirty="0" smtClean="0"/>
              <a:t>beobachtet </a:t>
            </a:r>
            <a:r>
              <a:rPr lang="de-DE" sz="6000" dirty="0"/>
              <a:t>werden sollten.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46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522ED4-C954-5F41-B680-5E822085A5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71832" y="1014935"/>
            <a:ext cx="143027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buFont typeface="Arial" panose="020B0604020202020204" pitchFamily="34" charset="0"/>
              <a:buChar char="•"/>
            </a:pPr>
            <a:r>
              <a:rPr lang="de-DE" sz="4800" dirty="0"/>
              <a:t>Aus diesem Grund enthalten die Tests auch eine geringe Anzahl von Aufgaben, die über </a:t>
            </a:r>
            <a:r>
              <a:rPr lang="de-DE" sz="4800" dirty="0" smtClean="0"/>
              <a:t>die </a:t>
            </a:r>
            <a:r>
              <a:rPr lang="de-DE" sz="4800" dirty="0" err="1" smtClean="0"/>
              <a:t>Anfor-derungen</a:t>
            </a:r>
            <a:r>
              <a:rPr lang="de-DE" sz="4800" dirty="0" smtClean="0"/>
              <a:t> </a:t>
            </a:r>
            <a:r>
              <a:rPr lang="de-DE" sz="4800" dirty="0"/>
              <a:t>der achten Klasse hinausgehen und ggf. nur von wenigen, leistungsstarken Kindern </a:t>
            </a:r>
            <a:r>
              <a:rPr lang="de-DE" sz="4800" dirty="0" smtClean="0"/>
              <a:t>voll-ständig </a:t>
            </a:r>
            <a:r>
              <a:rPr lang="de-DE" sz="4800" dirty="0"/>
              <a:t>bearbeitet werden können.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316741" y="3028960"/>
            <a:ext cx="136348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 algn="just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de-DE" sz="4800" dirty="0" smtClean="0"/>
              <a:t>Zudem </a:t>
            </a:r>
            <a:r>
              <a:rPr lang="de-DE" sz="4800" dirty="0"/>
              <a:t>erhalten die Lehrkräfte einen Überblick </a:t>
            </a:r>
            <a:r>
              <a:rPr lang="de-DE" sz="4800" dirty="0" smtClean="0"/>
              <a:t>darüber</a:t>
            </a:r>
            <a:r>
              <a:rPr lang="de-DE" sz="4800" dirty="0"/>
              <a:t>, welche </a:t>
            </a:r>
            <a:r>
              <a:rPr lang="de-DE" sz="4800" dirty="0" smtClean="0"/>
              <a:t>Entwicklungsmöglichkeiten noch </a:t>
            </a:r>
            <a:r>
              <a:rPr lang="de-DE" sz="4800" dirty="0"/>
              <a:t>bestehen.</a:t>
            </a:r>
          </a:p>
          <a:p>
            <a:pPr algn="just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408090" y="8521339"/>
            <a:ext cx="135206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4800" dirty="0"/>
              <a:t>Um die Ergebnisse der Schule besser </a:t>
            </a:r>
            <a:r>
              <a:rPr lang="de-DE" sz="4800" dirty="0" smtClean="0"/>
              <a:t>einord-</a:t>
            </a:r>
            <a:r>
              <a:rPr lang="de-DE" sz="4800" dirty="0" err="1" smtClean="0"/>
              <a:t>nen</a:t>
            </a:r>
            <a:r>
              <a:rPr lang="de-DE" sz="4800" dirty="0" smtClean="0"/>
              <a:t> </a:t>
            </a:r>
            <a:r>
              <a:rPr lang="de-DE" sz="4800" dirty="0"/>
              <a:t>zu können, wird den beteiligten Lehrkräften bei der Ergebnisrückmeldung ein Vergleich mit </a:t>
            </a:r>
            <a:r>
              <a:rPr lang="de-DE" sz="4800" dirty="0" smtClean="0"/>
              <a:t>Schulen </a:t>
            </a:r>
            <a:r>
              <a:rPr lang="de-DE" sz="4800" dirty="0"/>
              <a:t>angeboten, die unter ähnlichen </a:t>
            </a:r>
            <a:r>
              <a:rPr lang="de-DE" sz="4800" dirty="0" smtClean="0"/>
              <a:t>Rah-</a:t>
            </a:r>
            <a:r>
              <a:rPr lang="de-DE" sz="4800" dirty="0" err="1" smtClean="0"/>
              <a:t>menbedingungen</a:t>
            </a:r>
            <a:r>
              <a:rPr lang="de-DE" sz="4800" dirty="0" smtClean="0"/>
              <a:t> </a:t>
            </a:r>
            <a:r>
              <a:rPr lang="de-DE" sz="4800" dirty="0"/>
              <a:t>arbeiten.</a:t>
            </a:r>
          </a:p>
          <a:p>
            <a:endParaRPr lang="de-DE" dirty="0"/>
          </a:p>
        </p:txBody>
      </p:sp>
      <p:pic>
        <p:nvPicPr>
          <p:cNvPr id="9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 b="2348"/>
          <a:stretch>
            <a:fillRect/>
          </a:stretch>
        </p:blipFill>
        <p:spPr/>
      </p:pic>
      <p:pic>
        <p:nvPicPr>
          <p:cNvPr id="1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r="13863"/>
          <a:stretch>
            <a:fillRect/>
          </a:stretch>
        </p:blipFill>
        <p:spPr/>
      </p:pic>
      <p:pic>
        <p:nvPicPr>
          <p:cNvPr id="12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203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-307528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969900" y="505744"/>
            <a:ext cx="146664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/>
              <a:t>Werden die LSE benotet?</a:t>
            </a:r>
          </a:p>
          <a:p>
            <a:endParaRPr lang="de-DE" sz="6600" dirty="0"/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de-DE" sz="4400" dirty="0" smtClean="0"/>
              <a:t>LSE werden nicht benotet und als Klassenarbeit gewertet</a:t>
            </a:r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7295831" y="4705859"/>
            <a:ext cx="1627317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6600" i="1" dirty="0"/>
              <a:t>Was ist der Unterschied zu Klassenarbeiten?</a:t>
            </a:r>
          </a:p>
          <a:p>
            <a:pPr marL="0" indent="0">
              <a:buNone/>
            </a:pPr>
            <a:endParaRPr lang="de-DE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400" dirty="0"/>
              <a:t>Klassenarbeiten beziehen sich unmittelbar auf den </a:t>
            </a:r>
            <a:r>
              <a:rPr lang="de-DE" sz="4400" dirty="0" smtClean="0"/>
              <a:t>erteil-</a:t>
            </a:r>
            <a:r>
              <a:rPr lang="de-DE" sz="4400" dirty="0" err="1" smtClean="0"/>
              <a:t>ten</a:t>
            </a:r>
            <a:r>
              <a:rPr lang="de-DE" sz="4400" dirty="0" smtClean="0"/>
              <a:t> </a:t>
            </a:r>
            <a:r>
              <a:rPr lang="de-DE" sz="4400" dirty="0"/>
              <a:t>Unterricht.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de-DE" sz="4400" dirty="0"/>
              <a:t>Mit LSE wird dagegen untersucht, welche </a:t>
            </a:r>
            <a:r>
              <a:rPr lang="de-DE" sz="4400" dirty="0" err="1" smtClean="0"/>
              <a:t>Kompeten-zen</a:t>
            </a:r>
            <a:r>
              <a:rPr lang="de-DE" sz="4400" dirty="0" smtClean="0"/>
              <a:t> </a:t>
            </a:r>
            <a:r>
              <a:rPr lang="de-DE" sz="4400" dirty="0"/>
              <a:t>langfristig und nachhaltig erworben wurden.</a:t>
            </a:r>
          </a:p>
          <a:p>
            <a:pPr marL="3314700" lvl="6" indent="-571500">
              <a:buFont typeface="Arial" panose="020B0604020202020204" pitchFamily="34" charset="0"/>
              <a:buChar char="•"/>
            </a:pPr>
            <a:r>
              <a:rPr lang="de-DE" sz="4400" dirty="0"/>
              <a:t>Üben ist nicht nötig, denn mit den Ergebnissen soll der Lernbedarf festgestellt </a:t>
            </a:r>
            <a:r>
              <a:rPr lang="de-DE" sz="4400" dirty="0" smtClean="0"/>
              <a:t>werden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62638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-307528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898799" y="714294"/>
            <a:ext cx="17843652" cy="112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6600" i="1" dirty="0" smtClean="0"/>
              <a:t>Warum soll </a:t>
            </a:r>
            <a:r>
              <a:rPr lang="de-DE" sz="6600" i="1" dirty="0"/>
              <a:t>für </a:t>
            </a:r>
            <a:r>
              <a:rPr lang="de-DE" sz="6600" i="1" dirty="0" smtClean="0"/>
              <a:t>LSE nicht geübt </a:t>
            </a:r>
            <a:r>
              <a:rPr lang="de-DE" sz="6600" i="1" dirty="0"/>
              <a:t>werden</a:t>
            </a:r>
            <a:r>
              <a:rPr lang="de-DE" sz="6600" i="1" dirty="0" smtClean="0"/>
              <a:t>?</a:t>
            </a:r>
          </a:p>
          <a:p>
            <a:pPr marL="0" indent="0">
              <a:buNone/>
            </a:pPr>
            <a:endParaRPr lang="de-DE" sz="6600" i="1" dirty="0"/>
          </a:p>
          <a:p>
            <a:pPr marL="0" indent="0">
              <a:buNone/>
            </a:pPr>
            <a:endParaRPr lang="de-DE" dirty="0"/>
          </a:p>
          <a:p>
            <a:r>
              <a:rPr lang="de-DE" sz="4800" dirty="0" smtClean="0"/>
              <a:t>						Eine </a:t>
            </a:r>
            <a:r>
              <a:rPr lang="de-DE" sz="4800" dirty="0"/>
              <a:t>gezielte Vorbereitung – zum Beispiel </a:t>
            </a:r>
            <a:endParaRPr lang="de-DE" sz="4800" dirty="0" smtClean="0"/>
          </a:p>
          <a:p>
            <a:r>
              <a:rPr lang="de-DE" sz="4800" dirty="0"/>
              <a:t>	</a:t>
            </a:r>
            <a:r>
              <a:rPr lang="de-DE" sz="4800" dirty="0" smtClean="0"/>
              <a:t>					durch </a:t>
            </a:r>
            <a:r>
              <a:rPr lang="de-DE" sz="4800" dirty="0"/>
              <a:t>Üben </a:t>
            </a:r>
            <a:r>
              <a:rPr lang="de-DE" sz="4800" dirty="0" smtClean="0"/>
              <a:t>von </a:t>
            </a:r>
            <a:r>
              <a:rPr lang="de-DE" sz="4800" dirty="0"/>
              <a:t>Aufgaben und die </a:t>
            </a:r>
            <a:r>
              <a:rPr lang="de-DE" sz="4800" dirty="0" err="1" smtClean="0"/>
              <a:t>Anschaf</a:t>
            </a:r>
            <a:r>
              <a:rPr lang="de-DE" sz="4800" dirty="0" smtClean="0"/>
              <a:t>-</a:t>
            </a:r>
          </a:p>
          <a:p>
            <a:r>
              <a:rPr lang="de-DE" sz="4800" dirty="0"/>
              <a:t>	</a:t>
            </a:r>
            <a:r>
              <a:rPr lang="de-DE" sz="4800" dirty="0" smtClean="0"/>
              <a:t>					</a:t>
            </a:r>
            <a:r>
              <a:rPr lang="de-DE" sz="4800" dirty="0" err="1" smtClean="0"/>
              <a:t>fung</a:t>
            </a:r>
            <a:r>
              <a:rPr lang="de-DE" sz="4800" dirty="0" smtClean="0"/>
              <a:t> </a:t>
            </a:r>
            <a:r>
              <a:rPr lang="de-DE" sz="4800" dirty="0"/>
              <a:t>spezieller Materialien </a:t>
            </a:r>
            <a:r>
              <a:rPr lang="de-DE" sz="4800" dirty="0" smtClean="0"/>
              <a:t>– </a:t>
            </a:r>
            <a:r>
              <a:rPr lang="de-DE" sz="4800" dirty="0"/>
              <a:t>ist nicht sinnvoll, da dies </a:t>
            </a:r>
            <a:r>
              <a:rPr lang="de-DE" sz="4800" dirty="0" smtClean="0"/>
              <a:t>							die </a:t>
            </a:r>
            <a:r>
              <a:rPr lang="de-DE" sz="4800" dirty="0"/>
              <a:t>Ergebnisse und den </a:t>
            </a:r>
            <a:r>
              <a:rPr lang="de-DE" sz="4800" dirty="0" smtClean="0"/>
              <a:t>Interpretationsgehalt </a:t>
            </a:r>
            <a:r>
              <a:rPr lang="de-DE" sz="4800" dirty="0"/>
              <a:t>für </a:t>
            </a:r>
            <a:r>
              <a:rPr lang="de-DE" sz="4800" dirty="0" smtClean="0"/>
              <a:t>Lehr-</a:t>
            </a:r>
          </a:p>
          <a:p>
            <a:r>
              <a:rPr lang="de-DE" sz="4800" dirty="0"/>
              <a:t>	</a:t>
            </a:r>
            <a:r>
              <a:rPr lang="de-DE" sz="4800" dirty="0" smtClean="0"/>
              <a:t>					</a:t>
            </a:r>
            <a:r>
              <a:rPr lang="de-DE" sz="4800" dirty="0" err="1" smtClean="0"/>
              <a:t>kräfte</a:t>
            </a:r>
            <a:r>
              <a:rPr lang="de-DE" sz="4800" dirty="0" smtClean="0"/>
              <a:t> </a:t>
            </a:r>
            <a:r>
              <a:rPr lang="de-DE" sz="4800" dirty="0"/>
              <a:t>verfälscht</a:t>
            </a:r>
            <a:r>
              <a:rPr lang="de-DE" sz="4800" dirty="0" smtClean="0"/>
              <a:t>.</a:t>
            </a:r>
          </a:p>
          <a:p>
            <a:endParaRPr lang="de-DE" sz="4800" dirty="0"/>
          </a:p>
          <a:p>
            <a:pPr lvl="3"/>
            <a:r>
              <a:rPr lang="de-DE" sz="4800" dirty="0" smtClean="0"/>
              <a:t>								Es </a:t>
            </a:r>
            <a:r>
              <a:rPr lang="de-DE" sz="4800" dirty="0"/>
              <a:t>geht um nachhaltig Gelerntes und nicht </a:t>
            </a:r>
            <a:r>
              <a:rPr lang="de-DE" sz="4800" dirty="0" smtClean="0"/>
              <a:t>um 								kurzfristig </a:t>
            </a:r>
            <a:r>
              <a:rPr lang="de-DE" sz="4800" dirty="0"/>
              <a:t>Geübtes. In der Schule werden die </a:t>
            </a:r>
            <a:r>
              <a:rPr lang="de-DE" sz="4800" dirty="0" smtClean="0"/>
              <a:t>								Schüler/innen </a:t>
            </a:r>
            <a:r>
              <a:rPr lang="de-DE" sz="4800" dirty="0"/>
              <a:t>über den </a:t>
            </a:r>
            <a:r>
              <a:rPr lang="de-DE" sz="4800" dirty="0" smtClean="0"/>
              <a:t>Ablauf </a:t>
            </a:r>
            <a:r>
              <a:rPr lang="de-DE" sz="4800" dirty="0"/>
              <a:t>und die </a:t>
            </a:r>
            <a:r>
              <a:rPr lang="de-DE" sz="4800" dirty="0" err="1" smtClean="0"/>
              <a:t>Anfor</a:t>
            </a:r>
            <a:r>
              <a:rPr lang="de-DE" sz="4800" dirty="0" smtClean="0"/>
              <a:t>-									</a:t>
            </a:r>
            <a:r>
              <a:rPr lang="de-DE" sz="4800" dirty="0" err="1" smtClean="0"/>
              <a:t>derungen</a:t>
            </a:r>
            <a:r>
              <a:rPr lang="de-DE" sz="4800" dirty="0" smtClean="0"/>
              <a:t> </a:t>
            </a:r>
            <a:r>
              <a:rPr lang="de-DE" sz="4800" dirty="0"/>
              <a:t>der LSE informiert und im </a:t>
            </a:r>
            <a:r>
              <a:rPr lang="de-DE" sz="4800" dirty="0" smtClean="0"/>
              <a:t>Unter-										</a:t>
            </a:r>
            <a:r>
              <a:rPr lang="de-DE" sz="4800" dirty="0" err="1" smtClean="0"/>
              <a:t>richt</a:t>
            </a:r>
            <a:r>
              <a:rPr lang="de-DE" sz="4800" dirty="0" smtClean="0"/>
              <a:t> </a:t>
            </a:r>
            <a:r>
              <a:rPr lang="de-DE" sz="4800" dirty="0"/>
              <a:t>mit den </a:t>
            </a:r>
            <a:r>
              <a:rPr lang="de-DE" sz="4800" dirty="0" smtClean="0"/>
              <a:t>Aufgabenformaten </a:t>
            </a:r>
            <a:r>
              <a:rPr lang="de-DE" sz="4800" dirty="0"/>
              <a:t>vertraut </a:t>
            </a:r>
            <a:r>
              <a:rPr lang="de-DE" sz="4800" dirty="0" err="1" smtClean="0"/>
              <a:t>ge</a:t>
            </a:r>
            <a:r>
              <a:rPr lang="de-DE" sz="4800" dirty="0" smtClean="0"/>
              <a:t>-										macht.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78906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522ED4-C954-5F41-B680-5E822085A5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117332" y="1833411"/>
            <a:ext cx="1515785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endParaRPr lang="de-DE" sz="4800" dirty="0" smtClean="0">
              <a:solidFill>
                <a:srgbClr val="31373B"/>
              </a:solidFill>
            </a:endParaRPr>
          </a:p>
          <a:p>
            <a:pPr lvl="6"/>
            <a:endParaRPr lang="de-DE" sz="4800" dirty="0">
              <a:solidFill>
                <a:srgbClr val="31373B"/>
              </a:solidFill>
            </a:endParaRPr>
          </a:p>
          <a:p>
            <a:pPr lvl="6"/>
            <a:r>
              <a:rPr lang="de-DE" sz="4800" dirty="0" smtClean="0">
                <a:solidFill>
                  <a:srgbClr val="31373B"/>
                </a:solidFill>
              </a:rPr>
              <a:t>Bestärken </a:t>
            </a:r>
            <a:r>
              <a:rPr lang="de-DE" sz="4800" dirty="0">
                <a:solidFill>
                  <a:srgbClr val="31373B"/>
                </a:solidFill>
              </a:rPr>
              <a:t>auch Sie Ihr Kind, bei den </a:t>
            </a:r>
            <a:endParaRPr lang="de-DE" sz="4800" dirty="0" smtClean="0">
              <a:solidFill>
                <a:srgbClr val="31373B"/>
              </a:solidFill>
            </a:endParaRPr>
          </a:p>
          <a:p>
            <a:pPr lvl="6"/>
            <a:r>
              <a:rPr lang="de-DE" sz="4800" dirty="0" smtClean="0">
                <a:solidFill>
                  <a:srgbClr val="31373B"/>
                </a:solidFill>
              </a:rPr>
              <a:t>LSE </a:t>
            </a:r>
            <a:r>
              <a:rPr lang="de-DE" sz="4800" dirty="0">
                <a:solidFill>
                  <a:srgbClr val="31373B"/>
                </a:solidFill>
              </a:rPr>
              <a:t>so viele 	Aufgaben zu lösen, wie es kann. </a:t>
            </a:r>
            <a:endParaRPr lang="de-DE" sz="4800" dirty="0" smtClean="0">
              <a:solidFill>
                <a:srgbClr val="31373B"/>
              </a:solidFill>
            </a:endParaRPr>
          </a:p>
          <a:p>
            <a:pPr lvl="6"/>
            <a:endParaRPr lang="de-DE" sz="4800" dirty="0">
              <a:solidFill>
                <a:srgbClr val="31373B"/>
              </a:solidFill>
            </a:endParaRPr>
          </a:p>
          <a:p>
            <a:pPr lvl="6"/>
            <a:r>
              <a:rPr lang="de-DE" sz="4800" dirty="0" smtClean="0">
                <a:solidFill>
                  <a:srgbClr val="31373B"/>
                </a:solidFill>
              </a:rPr>
              <a:t>				Es </a:t>
            </a:r>
            <a:r>
              <a:rPr lang="de-DE" sz="4800" dirty="0">
                <a:solidFill>
                  <a:srgbClr val="31373B"/>
                </a:solidFill>
              </a:rPr>
              <a:t>geht bei den LSE nicht um eine </a:t>
            </a:r>
            <a:r>
              <a:rPr lang="de-DE" sz="4800" dirty="0" smtClean="0">
                <a:solidFill>
                  <a:srgbClr val="31373B"/>
                </a:solidFill>
              </a:rPr>
              <a:t>						Bewertung</a:t>
            </a:r>
            <a:r>
              <a:rPr lang="de-DE" sz="4800" dirty="0">
                <a:solidFill>
                  <a:srgbClr val="31373B"/>
                </a:solidFill>
              </a:rPr>
              <a:t>, sondern um das </a:t>
            </a:r>
            <a:r>
              <a:rPr lang="de-DE" sz="4800" dirty="0" err="1" smtClean="0">
                <a:solidFill>
                  <a:srgbClr val="31373B"/>
                </a:solidFill>
              </a:rPr>
              <a:t>Erken</a:t>
            </a:r>
            <a:r>
              <a:rPr lang="de-DE" sz="4800" dirty="0" smtClean="0">
                <a:solidFill>
                  <a:srgbClr val="31373B"/>
                </a:solidFill>
              </a:rPr>
              <a:t>-					</a:t>
            </a:r>
            <a:r>
              <a:rPr lang="de-DE" sz="4800" dirty="0" err="1" smtClean="0">
                <a:solidFill>
                  <a:srgbClr val="31373B"/>
                </a:solidFill>
              </a:rPr>
              <a:t>nen</a:t>
            </a:r>
            <a:r>
              <a:rPr lang="de-DE" sz="4800" dirty="0" smtClean="0">
                <a:solidFill>
                  <a:srgbClr val="31373B"/>
                </a:solidFill>
              </a:rPr>
              <a:t> </a:t>
            </a:r>
            <a:r>
              <a:rPr lang="de-DE" sz="4800" dirty="0">
                <a:solidFill>
                  <a:srgbClr val="31373B"/>
                </a:solidFill>
              </a:rPr>
              <a:t>bereits vorhandener 	Fähigkeiten</a:t>
            </a:r>
            <a:r>
              <a:rPr lang="de-DE" sz="4800" dirty="0" smtClean="0">
                <a:solidFill>
                  <a:srgbClr val="31373B"/>
                </a:solidFill>
              </a:rPr>
              <a:t>,</a:t>
            </a:r>
          </a:p>
          <a:p>
            <a:pPr lvl="6"/>
            <a:r>
              <a:rPr lang="de-DE" sz="4800" dirty="0">
                <a:solidFill>
                  <a:srgbClr val="31373B"/>
                </a:solidFill>
              </a:rPr>
              <a:t>	</a:t>
            </a:r>
            <a:r>
              <a:rPr lang="de-DE" sz="4800" dirty="0" smtClean="0">
                <a:solidFill>
                  <a:srgbClr val="31373B"/>
                </a:solidFill>
              </a:rPr>
              <a:t>			die </a:t>
            </a:r>
            <a:r>
              <a:rPr lang="de-DE" sz="4800" dirty="0">
                <a:solidFill>
                  <a:srgbClr val="31373B"/>
                </a:solidFill>
              </a:rPr>
              <a:t>weiterentwickelt werden sollen. </a:t>
            </a:r>
          </a:p>
        </p:txBody>
      </p:sp>
      <p:pic>
        <p:nvPicPr>
          <p:cNvPr id="7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 b="2348"/>
          <a:stretch>
            <a:fillRect/>
          </a:stretch>
        </p:blipFill>
        <p:spPr/>
      </p:pic>
      <p:pic>
        <p:nvPicPr>
          <p:cNvPr id="8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r="13863"/>
          <a:stretch>
            <a:fillRect/>
          </a:stretch>
        </p:blipFill>
        <p:spPr/>
      </p:pic>
      <p:pic>
        <p:nvPicPr>
          <p:cNvPr id="9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529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-307528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612371" y="515785"/>
            <a:ext cx="17701858" cy="1237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6000" i="1" dirty="0" smtClean="0"/>
              <a:t>   Können </a:t>
            </a:r>
            <a:r>
              <a:rPr lang="de-DE" sz="6000" i="1" dirty="0"/>
              <a:t>mithilfe der Ergebnisse Klassen </a:t>
            </a:r>
            <a:endParaRPr lang="de-DE" sz="6000" i="1" dirty="0" smtClean="0"/>
          </a:p>
          <a:p>
            <a:pPr marL="0" indent="0">
              <a:buNone/>
            </a:pPr>
            <a:r>
              <a:rPr lang="de-DE" sz="6000" i="1" dirty="0"/>
              <a:t> </a:t>
            </a:r>
            <a:r>
              <a:rPr lang="de-DE" sz="6000" i="1" dirty="0" smtClean="0"/>
              <a:t>  oder </a:t>
            </a:r>
            <a:r>
              <a:rPr lang="de-DE" sz="6000" i="1" dirty="0"/>
              <a:t>Schulen miteinander verglichen </a:t>
            </a:r>
            <a:endParaRPr lang="de-DE" sz="6000" i="1" dirty="0" smtClean="0"/>
          </a:p>
          <a:p>
            <a:pPr marL="0" indent="0">
              <a:buNone/>
            </a:pPr>
            <a:r>
              <a:rPr lang="de-DE" sz="6000" i="1" dirty="0"/>
              <a:t> </a:t>
            </a:r>
            <a:r>
              <a:rPr lang="de-DE" sz="6000" i="1" dirty="0" smtClean="0"/>
              <a:t>    werden?</a:t>
            </a:r>
          </a:p>
          <a:p>
            <a:pPr marL="0" indent="0">
              <a:buNone/>
            </a:pPr>
            <a:endParaRPr lang="de-DE" sz="6000" i="1" dirty="0"/>
          </a:p>
          <a:p>
            <a:pPr marL="0" indent="0">
              <a:buNone/>
            </a:pPr>
            <a:endParaRPr lang="de-DE" sz="6000" i="1" dirty="0"/>
          </a:p>
          <a:p>
            <a:pPr marL="0" indent="0">
              <a:buNone/>
            </a:pPr>
            <a:endParaRPr lang="de-DE" dirty="0"/>
          </a:p>
          <a:p>
            <a:pPr marL="3314700" lvl="6" indent="-571500">
              <a:buFont typeface="Arial" panose="020B0604020202020204" pitchFamily="34" charset="0"/>
              <a:buChar char="•"/>
            </a:pPr>
            <a:r>
              <a:rPr lang="de-DE" sz="4800" dirty="0"/>
              <a:t>LSE machen keine Aussagen zur Qualität des </a:t>
            </a:r>
            <a:r>
              <a:rPr lang="de-DE" sz="4800" dirty="0" smtClean="0"/>
              <a:t>Unterrichts</a:t>
            </a:r>
          </a:p>
          <a:p>
            <a:pPr marL="3314700" lvl="6" indent="-571500">
              <a:buFont typeface="Arial" panose="020B0604020202020204" pitchFamily="34" charset="0"/>
              <a:buChar char="•"/>
            </a:pPr>
            <a:endParaRPr lang="de-DE" sz="4800" dirty="0" smtClean="0"/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de-DE" sz="4800" dirty="0" smtClean="0"/>
              <a:t>Die </a:t>
            </a:r>
            <a:r>
              <a:rPr lang="de-DE" sz="4800" dirty="0"/>
              <a:t>Ergebnisse von Klassen in einer Schule können </a:t>
            </a:r>
            <a:r>
              <a:rPr lang="de-DE" sz="4800" dirty="0" smtClean="0"/>
              <a:t>unterschiedlich </a:t>
            </a:r>
            <a:r>
              <a:rPr lang="de-DE" sz="4800" dirty="0"/>
              <a:t>sein</a:t>
            </a:r>
            <a:r>
              <a:rPr lang="de-DE" sz="4800" dirty="0" smtClean="0"/>
              <a:t>.</a:t>
            </a:r>
          </a:p>
          <a:p>
            <a:pPr lvl="8"/>
            <a:endParaRPr lang="de-DE" sz="4800" dirty="0"/>
          </a:p>
          <a:p>
            <a:pPr marL="4229100" lvl="8" indent="-571500">
              <a:buFont typeface="Arial" panose="020B0604020202020204" pitchFamily="34" charset="0"/>
              <a:buChar char="•"/>
            </a:pPr>
            <a:endParaRPr lang="de-DE" sz="4800" dirty="0" smtClean="0"/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de-DE" sz="4800" dirty="0" smtClean="0"/>
              <a:t>       Die </a:t>
            </a:r>
            <a:r>
              <a:rPr lang="de-DE" sz="4800" dirty="0"/>
              <a:t>Ursachen hierfür sind sehr vielfältig und </a:t>
            </a:r>
            <a:r>
              <a:rPr lang="de-DE" sz="4800" dirty="0" smtClean="0"/>
              <a:t>   </a:t>
            </a:r>
          </a:p>
          <a:p>
            <a:pPr lvl="8"/>
            <a:r>
              <a:rPr lang="de-DE" sz="4800" dirty="0"/>
              <a:t> </a:t>
            </a:r>
            <a:r>
              <a:rPr lang="de-DE" sz="4800" dirty="0" smtClean="0"/>
              <a:t>          nur </a:t>
            </a:r>
            <a:r>
              <a:rPr lang="de-DE" sz="4800" dirty="0"/>
              <a:t>teilweise durch die Schule </a:t>
            </a:r>
            <a:r>
              <a:rPr lang="de-DE" sz="4800" dirty="0" smtClean="0"/>
              <a:t>beeinfluss-</a:t>
            </a:r>
          </a:p>
          <a:p>
            <a:pPr lvl="8"/>
            <a:r>
              <a:rPr lang="de-DE" sz="4800" dirty="0"/>
              <a:t> </a:t>
            </a:r>
            <a:r>
              <a:rPr lang="de-DE" sz="4800" dirty="0" smtClean="0"/>
              <a:t>           bar</a:t>
            </a:r>
            <a:r>
              <a:rPr lang="de-DE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1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522ED4-C954-5F41-B680-5E822085A5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 b="2348"/>
          <a:stretch>
            <a:fillRect/>
          </a:stretch>
        </p:blipFill>
        <p:spPr/>
      </p:pic>
      <p:pic>
        <p:nvPicPr>
          <p:cNvPr id="7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r="13863"/>
          <a:stretch>
            <a:fillRect/>
          </a:stretch>
        </p:blipFill>
        <p:spPr/>
      </p:pic>
      <p:pic>
        <p:nvPicPr>
          <p:cNvPr id="8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5197351" y="1589410"/>
            <a:ext cx="165451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6000" i="1" dirty="0"/>
              <a:t>Wie werden Sie als Eltern über die </a:t>
            </a:r>
            <a:r>
              <a:rPr lang="de-DE" sz="6000" i="1" dirty="0" smtClean="0"/>
              <a:t>	Ergebnisse </a:t>
            </a:r>
            <a:r>
              <a:rPr lang="de-DE" sz="6000" i="1" dirty="0"/>
              <a:t>Ihrer Kinder informiert</a:t>
            </a:r>
            <a:r>
              <a:rPr lang="de-DE" sz="6000" i="1" dirty="0" smtClean="0"/>
              <a:t>?</a:t>
            </a:r>
          </a:p>
          <a:p>
            <a:pPr marL="0" indent="0">
              <a:buNone/>
            </a:pPr>
            <a:endParaRPr lang="de-DE" sz="6000" i="1" dirty="0"/>
          </a:p>
          <a:p>
            <a:pPr marL="0" indent="0">
              <a:buNone/>
            </a:pPr>
            <a:endParaRPr lang="de-DE" dirty="0"/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de-DE" sz="4800" dirty="0"/>
              <a:t>Schüler/innen und Sie als Eltern erhalten durch die Schule eine </a:t>
            </a:r>
            <a:r>
              <a:rPr lang="de-DE" sz="4800" dirty="0" smtClean="0"/>
              <a:t>Rückmeldung </a:t>
            </a:r>
            <a:r>
              <a:rPr lang="de-DE" sz="4800" dirty="0"/>
              <a:t>sowohl über die </a:t>
            </a:r>
            <a:r>
              <a:rPr lang="de-DE" sz="4800" dirty="0" err="1" smtClean="0"/>
              <a:t>indivi</a:t>
            </a:r>
            <a:r>
              <a:rPr lang="de-DE" sz="4800" dirty="0" smtClean="0"/>
              <a:t>-duellen </a:t>
            </a:r>
            <a:r>
              <a:rPr lang="de-DE" sz="4800" dirty="0"/>
              <a:t>Ergebnisse als auch über die Ergebnisse der Klasse und </a:t>
            </a:r>
            <a:r>
              <a:rPr lang="de-DE" sz="4800" dirty="0" smtClean="0"/>
              <a:t>der </a:t>
            </a:r>
            <a:r>
              <a:rPr lang="de-DE" sz="4800" dirty="0"/>
              <a:t>Schule</a:t>
            </a:r>
            <a:r>
              <a:rPr lang="de-DE" sz="4800" dirty="0" smtClean="0"/>
              <a:t>.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de-DE" sz="4800" dirty="0"/>
          </a:p>
          <a:p>
            <a:pPr marL="3771900" lvl="7" indent="-571500">
              <a:buFont typeface="Arial" panose="020B0604020202020204" pitchFamily="34" charset="0"/>
              <a:buChar char="•"/>
            </a:pPr>
            <a:r>
              <a:rPr lang="de-DE" sz="4800" dirty="0" smtClean="0"/>
              <a:t> Die </a:t>
            </a:r>
            <a:r>
              <a:rPr lang="de-DE" sz="4800" dirty="0"/>
              <a:t>Vorgaben des Datenschutzes werden </a:t>
            </a:r>
            <a:r>
              <a:rPr lang="de-DE" sz="4800" dirty="0" smtClean="0"/>
              <a:t>ein-gehalten</a:t>
            </a:r>
            <a:r>
              <a:rPr lang="de-DE" sz="4800" dirty="0"/>
              <a:t>. Die Ergebnisse Ihres Kindes bieten eine ergänzende Grundlage für </a:t>
            </a:r>
            <a:r>
              <a:rPr lang="de-DE" sz="4800" dirty="0" smtClean="0"/>
              <a:t>Gespräche mit </a:t>
            </a:r>
            <a:r>
              <a:rPr lang="de-DE" sz="4800" dirty="0"/>
              <a:t>Lehrkräften.</a:t>
            </a:r>
          </a:p>
        </p:txBody>
      </p:sp>
    </p:spTree>
    <p:extLst>
      <p:ext uri="{BB962C8B-B14F-4D97-AF65-F5344CB8AC3E}">
        <p14:creationId xmlns:p14="http://schemas.microsoft.com/office/powerpoint/2010/main" val="19407000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-307528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5951885" y="625904"/>
            <a:ext cx="104350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>
              <a:spcBef>
                <a:spcPct val="20000"/>
              </a:spcBef>
            </a:pPr>
            <a:r>
              <a:rPr lang="de-DE" sz="6600" i="1" dirty="0"/>
              <a:t>Wann finden die LSE statt?</a:t>
            </a:r>
          </a:p>
        </p:txBody>
      </p: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93394"/>
              </p:ext>
            </p:extLst>
          </p:nvPr>
        </p:nvGraphicFramePr>
        <p:xfrm>
          <a:off x="5478209" y="2297940"/>
          <a:ext cx="12335784" cy="3127360"/>
        </p:xfrm>
        <a:graphic>
          <a:graphicData uri="http://schemas.openxmlformats.org/drawingml/2006/table">
            <a:tbl>
              <a:tblPr firstRow="1" bandRow="1"/>
              <a:tblGrid>
                <a:gridCol w="3083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3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3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839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0143">
                <a:tc>
                  <a:txBody>
                    <a:bodyPr/>
                    <a:lstStyle/>
                    <a:p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 smtClean="0"/>
                        <a:t>Deutsch</a:t>
                      </a:r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400" dirty="0" smtClean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400" dirty="0" smtClean="0"/>
                        <a:t>Mathematik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5683">
                <a:tc>
                  <a:txBody>
                    <a:bodyPr/>
                    <a:lstStyle/>
                    <a:p>
                      <a:pPr algn="ctr"/>
                      <a:r>
                        <a:rPr lang="de-DE" sz="4400" dirty="0" smtClean="0"/>
                        <a:t>Datum</a:t>
                      </a:r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02. März</a:t>
                      </a:r>
                      <a:r>
                        <a:rPr lang="de-DE" sz="4400" baseline="0" dirty="0" smtClean="0"/>
                        <a:t> 2021</a:t>
                      </a:r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04. März</a:t>
                      </a:r>
                      <a:r>
                        <a:rPr lang="de-DE" sz="4400" baseline="0" dirty="0" smtClean="0"/>
                        <a:t> 2021</a:t>
                      </a:r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08. März 2021</a:t>
                      </a:r>
                      <a:endParaRPr lang="de-DE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534">
                <a:tc>
                  <a:txBody>
                    <a:bodyPr/>
                    <a:lstStyle/>
                    <a:p>
                      <a:pPr algn="ctr"/>
                      <a:r>
                        <a:rPr lang="de-DE" sz="4400" dirty="0" smtClean="0"/>
                        <a:t>Dauer</a:t>
                      </a:r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90 Minuten</a:t>
                      </a:r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90 Minuten</a:t>
                      </a:r>
                      <a:endParaRPr lang="de-D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90 Minuten</a:t>
                      </a:r>
                      <a:endParaRPr lang="de-DE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915774" y="6858000"/>
            <a:ext cx="1526210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i="1" dirty="0"/>
              <a:t>Wer nimmt an der LSE teil?</a:t>
            </a:r>
            <a:r>
              <a:rPr lang="de-DE" i="1" dirty="0"/>
              <a:t/>
            </a:r>
            <a:br>
              <a:rPr lang="de-DE" i="1" dirty="0"/>
            </a:br>
            <a:endParaRPr lang="de-DE" i="1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Die </a:t>
            </a:r>
            <a:r>
              <a:rPr lang="de-DE" sz="4400" dirty="0"/>
              <a:t>Teilnahme ist für alle Schüler/innen der achten Klassen an öffentlichen Schulen verpflichtend.</a:t>
            </a:r>
            <a:br>
              <a:rPr lang="de-DE" sz="44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16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-307528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001438" y="760128"/>
            <a:ext cx="17741013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6600" i="1" dirty="0"/>
              <a:t>Wer erstellt die Aufgaben?</a:t>
            </a:r>
          </a:p>
          <a:p>
            <a:pPr marL="0" indent="0">
              <a:buNone/>
            </a:pPr>
            <a:endParaRPr lang="de-DE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Die </a:t>
            </a:r>
            <a:r>
              <a:rPr lang="de-DE" sz="4400" dirty="0"/>
              <a:t>Aufgaben erstellt das Institut zur </a:t>
            </a:r>
            <a:r>
              <a:rPr lang="de-DE" sz="4400" dirty="0" err="1" smtClean="0"/>
              <a:t>Qualitätsent</a:t>
            </a:r>
            <a:r>
              <a:rPr lang="de-DE" sz="4400" dirty="0" smtClean="0"/>
              <a:t>-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400" dirty="0" err="1" smtClean="0"/>
              <a:t>wicklung</a:t>
            </a:r>
            <a:r>
              <a:rPr lang="de-DE" sz="4400" dirty="0" smtClean="0"/>
              <a:t> </a:t>
            </a:r>
            <a:r>
              <a:rPr lang="de-DE" sz="4400" dirty="0"/>
              <a:t>im Bildungswesen (IQB) in Berlin </a:t>
            </a:r>
            <a:endParaRPr lang="de-DE" sz="4400" dirty="0" smtClean="0"/>
          </a:p>
          <a:p>
            <a:r>
              <a:rPr lang="de-DE" sz="4400" dirty="0"/>
              <a:t>	</a:t>
            </a:r>
            <a:r>
              <a:rPr lang="de-DE" sz="4400" dirty="0" smtClean="0"/>
              <a:t>		(</a:t>
            </a:r>
            <a:r>
              <a:rPr lang="de-DE" sz="4400" dirty="0">
                <a:hlinkClick r:id="rId7"/>
              </a:rPr>
              <a:t>www.iqb.hu-berlin.de</a:t>
            </a:r>
            <a:r>
              <a:rPr lang="de-DE" sz="4400" dirty="0"/>
              <a:t>).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 marL="0" indent="0">
              <a:buNone/>
            </a:pPr>
            <a:r>
              <a:rPr lang="de-DE" sz="6600" i="1" dirty="0" smtClean="0"/>
              <a:t>			</a:t>
            </a:r>
          </a:p>
          <a:p>
            <a:pPr marL="0" indent="0">
              <a:buNone/>
            </a:pPr>
            <a:r>
              <a:rPr lang="de-DE" sz="6600" i="1" dirty="0"/>
              <a:t>	</a:t>
            </a:r>
            <a:r>
              <a:rPr lang="de-DE" sz="6600" i="1" dirty="0" smtClean="0"/>
              <a:t>						Wo </a:t>
            </a:r>
            <a:r>
              <a:rPr lang="de-DE" sz="6600" i="1" dirty="0"/>
              <a:t>gibt es weitere Informationen?</a:t>
            </a:r>
          </a:p>
          <a:p>
            <a:pPr marL="0" indent="0">
              <a:buNone/>
            </a:pPr>
            <a:endParaRPr lang="de-DE" dirty="0"/>
          </a:p>
          <a:p>
            <a:pPr marL="4343400" lvl="8" indent="-685800">
              <a:buFont typeface="Arial" panose="020B0604020202020204" pitchFamily="34" charset="0"/>
              <a:buChar char="•"/>
            </a:pPr>
            <a:r>
              <a:rPr lang="de-DE" sz="4800" dirty="0">
                <a:hlinkClick r:id="rId8"/>
              </a:rPr>
              <a:t>www.schulentwicklung.nrw.de</a:t>
            </a:r>
            <a:endParaRPr lang="de-DE" sz="4800" dirty="0"/>
          </a:p>
          <a:p>
            <a:pPr marL="4343400" lvl="8" indent="-685800">
              <a:buFont typeface="Arial" panose="020B0604020202020204" pitchFamily="34" charset="0"/>
              <a:buChar char="•"/>
            </a:pPr>
            <a:r>
              <a:rPr lang="de-DE" sz="4800" dirty="0">
                <a:hlinkClick r:id="rId9"/>
              </a:rPr>
              <a:t>www.projkt-vera.de</a:t>
            </a:r>
            <a:endParaRPr lang="de-DE" sz="4800" dirty="0"/>
          </a:p>
          <a:p>
            <a:pPr marL="4343400" lvl="8" indent="-685800">
              <a:buFont typeface="Arial" panose="020B0604020202020204" pitchFamily="34" charset="0"/>
              <a:buChar char="•"/>
            </a:pPr>
            <a:r>
              <a:rPr lang="de-DE" sz="4800" dirty="0"/>
              <a:t>www.qua-lis.nrw.de</a:t>
            </a:r>
          </a:p>
        </p:txBody>
      </p:sp>
    </p:spTree>
    <p:extLst>
      <p:ext uri="{BB962C8B-B14F-4D97-AF65-F5344CB8AC3E}">
        <p14:creationId xmlns:p14="http://schemas.microsoft.com/office/powerpoint/2010/main" val="632464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8" name="Inhaltsplatzhalter 2"/>
          <p:cNvSpPr txBox="1">
            <a:spLocks/>
          </p:cNvSpPr>
          <p:nvPr/>
        </p:nvSpPr>
        <p:spPr>
          <a:xfrm>
            <a:off x="7946426" y="3035562"/>
            <a:ext cx="15131287" cy="7699136"/>
          </a:xfrm>
          <a:prstGeom prst="rect">
            <a:avLst/>
          </a:prstGeom>
        </p:spPr>
        <p:txBody>
          <a:bodyPr/>
          <a:lstStyle>
            <a:lvl1pPr marL="455613" indent="-455613" algn="l" defTabSz="1827213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3700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2844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31988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41132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sz="4400" dirty="0" smtClean="0"/>
              <a:t>Phasen der Berufsfindungsprozesses</a:t>
            </a:r>
          </a:p>
          <a:p>
            <a:pPr>
              <a:lnSpc>
                <a:spcPct val="150000"/>
              </a:lnSpc>
              <a:defRPr/>
            </a:pPr>
            <a:r>
              <a:rPr lang="de-DE" sz="4400" dirty="0" smtClean="0"/>
              <a:t>Das Elternpraktikum</a:t>
            </a:r>
            <a:endParaRPr lang="de-DE" sz="4400" i="1" dirty="0" smtClean="0"/>
          </a:p>
          <a:p>
            <a:pPr>
              <a:lnSpc>
                <a:spcPct val="150000"/>
              </a:lnSpc>
              <a:defRPr/>
            </a:pPr>
            <a:r>
              <a:rPr lang="de-DE" sz="4400" dirty="0" smtClean="0"/>
              <a:t>Informationen zu den Zentralen </a:t>
            </a:r>
            <a:r>
              <a:rPr lang="de-DE" sz="4400" dirty="0" err="1" smtClean="0"/>
              <a:t>Lernstandserhebungen</a:t>
            </a:r>
            <a:endParaRPr lang="de-DE" sz="4400" dirty="0" smtClean="0"/>
          </a:p>
          <a:p>
            <a:pPr marL="0" indent="0">
              <a:lnSpc>
                <a:spcPct val="150000"/>
              </a:lnSpc>
              <a:buNone/>
              <a:defRPr/>
            </a:pPr>
            <a:endParaRPr lang="de-DE" sz="4400" dirty="0" smtClean="0"/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de-DE" sz="2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096000" y="714294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smtClean="0"/>
              <a:t>Themen</a:t>
            </a:r>
            <a:endParaRPr lang="de-DE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3635841" y="358870"/>
            <a:ext cx="17678399" cy="1136551"/>
          </a:xfrm>
          <a:prstGeom prst="rect">
            <a:avLst/>
          </a:prstGeom>
        </p:spPr>
        <p:txBody>
          <a:bodyPr/>
          <a:lstStyle>
            <a:lvl1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2pPr>
            <a:lvl3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3pPr>
            <a:lvl4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4pPr>
            <a:lvl5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5pPr>
            <a:lvl6pPr marL="4572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6pPr>
            <a:lvl7pPr marL="9144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7pPr>
            <a:lvl8pPr marL="13716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8pPr>
            <a:lvl9pPr marL="18288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6600" b="1" dirty="0" smtClean="0"/>
              <a:t>Phasen des Berufsfindungsprozesses</a:t>
            </a:r>
            <a:endParaRPr lang="de-DE" sz="6600" b="1" dirty="0"/>
          </a:p>
        </p:txBody>
      </p:sp>
      <p:graphicFrame>
        <p:nvGraphicFramePr>
          <p:cNvPr id="3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37524"/>
              </p:ext>
            </p:extLst>
          </p:nvPr>
        </p:nvGraphicFramePr>
        <p:xfrm>
          <a:off x="2707517" y="2051723"/>
          <a:ext cx="15229656" cy="1069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694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>
              <a:defRPr/>
            </a:pPr>
            <a:fld id="{3788C4B2-19F5-DA41-81D5-A1F179E05690}" type="slidenum">
              <a:rPr lang="en-US" smtClean="0">
                <a:solidFill>
                  <a:srgbClr val="31373B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31373B"/>
              </a:solidFill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Inhaltsplatzhalter 2"/>
          <p:cNvSpPr txBox="1">
            <a:spLocks/>
          </p:cNvSpPr>
          <p:nvPr/>
        </p:nvSpPr>
        <p:spPr>
          <a:xfrm>
            <a:off x="1922217" y="1876928"/>
            <a:ext cx="21713425" cy="11574379"/>
          </a:xfrm>
          <a:prstGeom prst="rect">
            <a:avLst/>
          </a:prstGeom>
        </p:spPr>
        <p:txBody>
          <a:bodyPr/>
          <a:lstStyle/>
          <a:p>
            <a:pPr marL="455613" indent="-455613" defTabSz="1827213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/>
            </a:pPr>
            <a:endParaRPr lang="de-DE" sz="4000" dirty="0" smtClean="0">
              <a:solidFill>
                <a:srgbClr val="31373B"/>
              </a:solidFill>
              <a:latin typeface="Raleway Medium"/>
            </a:endParaRPr>
          </a:p>
          <a:p>
            <a:pPr algn="just" defTabSz="914400" eaLnBrk="0" hangingPunct="0">
              <a:spcBef>
                <a:spcPct val="20000"/>
              </a:spcBef>
              <a:defRPr/>
            </a:pPr>
            <a:r>
              <a:rPr lang="de-DE" altLang="de-DE" sz="4000" dirty="0" smtClean="0">
                <a:solidFill>
                  <a:srgbClr val="31373B"/>
                </a:solidFill>
                <a:latin typeface="Raleway Medium"/>
                <a:cs typeface="+mn-cs"/>
              </a:rPr>
              <a:t>					</a:t>
            </a:r>
            <a:endParaRPr lang="de-DE" sz="3200" b="1" dirty="0" smtClean="0">
              <a:solidFill>
                <a:srgbClr val="31373B"/>
              </a:solidFill>
              <a:latin typeface="Raleway Medium"/>
              <a:cs typeface="+mn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423872" y="526037"/>
            <a:ext cx="16710113" cy="1184232"/>
          </a:xfrm>
          <a:prstGeom prst="rect">
            <a:avLst/>
          </a:prstGeom>
        </p:spPr>
        <p:txBody>
          <a:bodyPr/>
          <a:lstStyle>
            <a:lvl1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2pPr>
            <a:lvl3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3pPr>
            <a:lvl4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4pPr>
            <a:lvl5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5pPr>
            <a:lvl6pPr marL="4572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6pPr>
            <a:lvl7pPr marL="9144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7pPr>
            <a:lvl8pPr marL="13716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8pPr>
            <a:lvl9pPr marL="18288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Raleway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6600" b="1" dirty="0" smtClean="0"/>
              <a:t>Die Ziele des Elternpraktikums</a:t>
            </a:r>
            <a:endParaRPr lang="de-DE" sz="6600" b="1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949577" y="1876928"/>
            <a:ext cx="14154428" cy="2819618"/>
          </a:xfrm>
          <a:prstGeom prst="rect">
            <a:avLst/>
          </a:prstGeom>
        </p:spPr>
        <p:txBody>
          <a:bodyPr/>
          <a:lstStyle>
            <a:lvl1pPr marL="455613" indent="-455613" algn="l" defTabSz="1827213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3700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2844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31988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4113213" indent="-455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/>
              <a:t>Die Schülerinnen und Schüler erhalten bereits in der Klasse 8 Einblicke in die Berufs- und Arbeitswelt; diese gehen über den Umfang einer Betriebserkundung hinaus.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817435" y="9876729"/>
            <a:ext cx="125766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Im Rahmen von der Maßnahme „Kein Abschluss ohne Anschluss“ (</a:t>
            </a:r>
            <a:r>
              <a:rPr lang="de-DE" sz="4400" dirty="0" err="1"/>
              <a:t>KAoA</a:t>
            </a:r>
            <a:r>
              <a:rPr lang="de-DE" sz="4400" dirty="0"/>
              <a:t>) erkunden die Schülerinnen und Schüler zwei Berufsfelder.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214059" y="6945628"/>
            <a:ext cx="144413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Die Erziehungsberechtigten erkennen Stärken und Schwächen ihrer Töchter und Söhne, so dass sie sie in der weiteren Berufsfindung gut unterstützen können.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008914" y="4828503"/>
            <a:ext cx="1362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400" dirty="0"/>
              <a:t>Beruf und Erwerbstätigkeit werden zum Gegenstand intensiver Gespräche im Elternhaus.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41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8096788" y="290457"/>
            <a:ext cx="72087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b="1" dirty="0"/>
              <a:t>Die Organisation</a:t>
            </a:r>
            <a:endParaRPr lang="de-DE" sz="6600" dirty="0"/>
          </a:p>
        </p:txBody>
      </p:sp>
      <p:sp>
        <p:nvSpPr>
          <p:cNvPr id="4" name="Textfeld 3"/>
          <p:cNvSpPr txBox="1"/>
          <p:nvPr/>
        </p:nvSpPr>
        <p:spPr>
          <a:xfrm>
            <a:off x="5072749" y="2133602"/>
            <a:ext cx="96231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u="sng" dirty="0"/>
              <a:t>Zeitraum</a:t>
            </a:r>
            <a:r>
              <a:rPr lang="de-DE" sz="4400" dirty="0"/>
              <a:t>:	</a:t>
            </a:r>
            <a:endParaRPr lang="de-DE" sz="4400" dirty="0" smtClean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12.04</a:t>
            </a:r>
            <a:r>
              <a:rPr lang="de-DE" sz="4400" dirty="0"/>
              <a:t>. bis </a:t>
            </a:r>
            <a:r>
              <a:rPr lang="de-DE" sz="4400" dirty="0" smtClean="0"/>
              <a:t>15.04.2021</a:t>
            </a:r>
          </a:p>
          <a:p>
            <a:pPr lvl="2"/>
            <a:r>
              <a:rPr lang="de-DE" sz="4400" dirty="0" smtClean="0"/>
              <a:t>		Praktikum </a:t>
            </a:r>
            <a:r>
              <a:rPr lang="de-DE" sz="4400" dirty="0"/>
              <a:t>bei den </a:t>
            </a:r>
            <a:r>
              <a:rPr lang="de-DE" sz="4400" dirty="0" smtClean="0"/>
              <a:t>Eltern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16.04.2021 </a:t>
            </a:r>
            <a:r>
              <a:rPr lang="de-DE" sz="4400" dirty="0"/>
              <a:t>gemeinsamer Auswertungstag in der Schule</a:t>
            </a:r>
          </a:p>
          <a:p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7028459" y="6334210"/>
            <a:ext cx="139700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u="sng" dirty="0"/>
              <a:t>Informationen</a:t>
            </a:r>
            <a:r>
              <a:rPr lang="de-DE" sz="4400" dirty="0"/>
              <a:t>: 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Anschreiben </a:t>
            </a:r>
            <a:r>
              <a:rPr lang="de-DE" sz="4400" dirty="0"/>
              <a:t>zum Praktikum für die </a:t>
            </a:r>
            <a:r>
              <a:rPr lang="de-DE" sz="4400" dirty="0" smtClean="0"/>
              <a:t>Betriebe</a:t>
            </a:r>
            <a:endParaRPr lang="de-DE" sz="4400" dirty="0"/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Infoflyer </a:t>
            </a:r>
            <a:r>
              <a:rPr lang="de-DE" sz="4400" dirty="0"/>
              <a:t>zum Elternpraktikum für die </a:t>
            </a:r>
            <a:r>
              <a:rPr lang="de-DE" sz="4400" dirty="0" smtClean="0"/>
              <a:t>Betriebe Praktikumsbestätigung 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de-DE" sz="4400" b="1" dirty="0" smtClean="0"/>
              <a:t>werden noch verteilt! </a:t>
            </a:r>
            <a:endParaRPr lang="de-DE" sz="4400" b="1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1050356" y="9912581"/>
            <a:ext cx="114190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i="1" dirty="0"/>
              <a:t>Bitte geben Sie die Rückmeldung möglichst bis Ende </a:t>
            </a:r>
            <a:r>
              <a:rPr lang="de-DE" sz="4400" b="1" i="1" dirty="0">
                <a:solidFill>
                  <a:srgbClr val="FF0000"/>
                </a:solidFill>
              </a:rPr>
              <a:t>Januar</a:t>
            </a:r>
            <a:r>
              <a:rPr lang="de-DE" sz="4400" i="1" dirty="0">
                <a:solidFill>
                  <a:srgbClr val="FF0000"/>
                </a:solidFill>
              </a:rPr>
              <a:t> </a:t>
            </a:r>
            <a:r>
              <a:rPr lang="de-DE" sz="4400" i="1" dirty="0"/>
              <a:t>wieder in der Schule ab!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44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823268" y="2541736"/>
            <a:ext cx="14710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de-DE" sz="4400" dirty="0"/>
              <a:t>Ihre Kinder begleiten Sie an Ihren Arbeitsplatz und sammeln erste Eindrücke aus dem Berufsleben und Berufsalltag.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784971" y="5732665"/>
            <a:ext cx="11357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4400" dirty="0"/>
              <a:t>Ein Klassenlehrer besucht Sie und Ihr Kind nach vorheriger Terminabsprache im Betrieb.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8991326" y="8939502"/>
            <a:ext cx="9801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Ihre Kinder erhalten eine kleine Praktikumsmappe zur Bearbeitung als Grundlage für die Weiterarbeit.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85314" y="511175"/>
            <a:ext cx="7530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/>
              <a:t>Die Durchführung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320890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842018" y="594162"/>
            <a:ext cx="11718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600" b="1" dirty="0"/>
              <a:t>… Häufig gestellte Fragen …</a:t>
            </a:r>
            <a:endParaRPr lang="de-DE" sz="6600" dirty="0"/>
          </a:p>
        </p:txBody>
      </p:sp>
      <p:sp>
        <p:nvSpPr>
          <p:cNvPr id="4" name="Textfeld 3"/>
          <p:cNvSpPr txBox="1"/>
          <p:nvPr/>
        </p:nvSpPr>
        <p:spPr>
          <a:xfrm>
            <a:off x="4337310" y="2117586"/>
            <a:ext cx="14901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Ein Praktikum ist in meinem Betrieb nicht möglich. Was dann?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937348" y="3167340"/>
            <a:ext cx="12622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Mein Kind möchte nicht mit an meinen Arbeitsplatz …</a:t>
            </a:r>
          </a:p>
        </p:txBody>
      </p:sp>
      <p:sp>
        <p:nvSpPr>
          <p:cNvPr id="6" name="Rechteck 5"/>
          <p:cNvSpPr/>
          <p:nvPr/>
        </p:nvSpPr>
        <p:spPr>
          <a:xfrm>
            <a:off x="5498608" y="4113603"/>
            <a:ext cx="16049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Ich habe lange Arbeitszeiten bzw. arbeite im </a:t>
            </a:r>
            <a:r>
              <a:rPr lang="de-DE" sz="4000" dirty="0" smtClean="0"/>
              <a:t>Schichtdienst</a:t>
            </a:r>
            <a:r>
              <a:rPr lang="de-DE" sz="4000" dirty="0"/>
              <a:t>. </a:t>
            </a:r>
            <a:r>
              <a:rPr lang="de-DE" sz="4000" dirty="0" smtClean="0"/>
              <a:t>Kann </a:t>
            </a:r>
            <a:r>
              <a:rPr lang="de-DE" sz="4000" dirty="0"/>
              <a:t>mein Kind mich auch dort begleiten?</a:t>
            </a:r>
          </a:p>
        </p:txBody>
      </p:sp>
      <p:sp>
        <p:nvSpPr>
          <p:cNvPr id="7" name="Rechteck 6"/>
          <p:cNvSpPr/>
          <p:nvPr/>
        </p:nvSpPr>
        <p:spPr>
          <a:xfrm>
            <a:off x="6277973" y="5703666"/>
            <a:ext cx="11453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Wie findet die zweite Berufsfelderkundung statt?</a:t>
            </a:r>
          </a:p>
        </p:txBody>
      </p:sp>
      <p:sp>
        <p:nvSpPr>
          <p:cNvPr id="8" name="Rechteck 7"/>
          <p:cNvSpPr/>
          <p:nvPr/>
        </p:nvSpPr>
        <p:spPr>
          <a:xfrm>
            <a:off x="6762484" y="6608047"/>
            <a:ext cx="13521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Was passiert bei dem Besuch durch den / die Lehrer/in?</a:t>
            </a:r>
          </a:p>
        </p:txBody>
      </p:sp>
      <p:sp>
        <p:nvSpPr>
          <p:cNvPr id="9" name="Rechteck 8"/>
          <p:cNvSpPr/>
          <p:nvPr/>
        </p:nvSpPr>
        <p:spPr>
          <a:xfrm>
            <a:off x="7265490" y="7611418"/>
            <a:ext cx="8602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Mein Kind oder ich werden krank …</a:t>
            </a:r>
          </a:p>
        </p:txBody>
      </p:sp>
      <p:sp>
        <p:nvSpPr>
          <p:cNvPr id="10" name="Rechteck 9"/>
          <p:cNvSpPr/>
          <p:nvPr/>
        </p:nvSpPr>
        <p:spPr>
          <a:xfrm>
            <a:off x="7768975" y="8564647"/>
            <a:ext cx="13478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Wie wird das Elternpraktikum in der Schule ausgewertet?</a:t>
            </a:r>
          </a:p>
        </p:txBody>
      </p:sp>
      <p:sp>
        <p:nvSpPr>
          <p:cNvPr id="11" name="Rechteck 10"/>
          <p:cNvSpPr/>
          <p:nvPr/>
        </p:nvSpPr>
        <p:spPr>
          <a:xfrm>
            <a:off x="8222062" y="9463337"/>
            <a:ext cx="1586684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/>
              <a:t>Wie geht die Berufsorientierung nach dem </a:t>
            </a:r>
            <a:r>
              <a:rPr lang="de-DE" sz="4000" dirty="0" smtClean="0"/>
              <a:t>Elternpraktikum </a:t>
            </a:r>
            <a:r>
              <a:rPr lang="de-DE" sz="4000" dirty="0"/>
              <a:t>weiter</a:t>
            </a:r>
            <a:r>
              <a:rPr lang="de-DE" sz="4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4000" dirty="0"/>
          </a:p>
          <a:p>
            <a:pPr lvl="2"/>
            <a:r>
              <a:rPr lang="de-DE" sz="4000" b="1" dirty="0" smtClean="0">
                <a:solidFill>
                  <a:srgbClr val="FF0000"/>
                </a:solidFill>
              </a:rPr>
              <a:t>Sollten Sie Fragen haben, so wenden Sie sich gerne an uns.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4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0" y="1217796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366161" y="247083"/>
            <a:ext cx="17617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600" b="1" dirty="0"/>
              <a:t>Ihre Ansprechpartner/innen bei Rückfragen</a:t>
            </a:r>
            <a:endParaRPr lang="de-DE" sz="6600" dirty="0"/>
          </a:p>
        </p:txBody>
      </p:sp>
      <p:sp>
        <p:nvSpPr>
          <p:cNvPr id="4" name="Rechteck 3"/>
          <p:cNvSpPr/>
          <p:nvPr/>
        </p:nvSpPr>
        <p:spPr>
          <a:xfrm>
            <a:off x="7497323" y="2516008"/>
            <a:ext cx="12789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Herr Hauptstein (</a:t>
            </a:r>
            <a:r>
              <a:rPr lang="de-DE" sz="4400" dirty="0" err="1" smtClean="0"/>
              <a:t>StuBo</a:t>
            </a:r>
            <a:r>
              <a:rPr lang="de-DE" sz="44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err="1" smtClean="0">
                <a:hlinkClick r:id="rId7"/>
              </a:rPr>
              <a:t>sven.hauptstein@zsl.nrw.schule</a:t>
            </a:r>
            <a:r>
              <a:rPr lang="de-DE" sz="4400" dirty="0" smtClean="0"/>
              <a:t> </a:t>
            </a:r>
            <a:endParaRPr lang="de-DE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Frau </a:t>
            </a:r>
            <a:r>
              <a:rPr lang="de-DE" sz="4400" dirty="0" err="1" smtClean="0"/>
              <a:t>Gimbel</a:t>
            </a:r>
            <a:r>
              <a:rPr lang="de-DE" sz="4400" dirty="0" smtClean="0"/>
              <a:t> (Übergangscoaching</a:t>
            </a:r>
            <a:r>
              <a:rPr lang="de-DE" sz="44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smtClean="0">
                <a:hlinkClick r:id="rId8"/>
              </a:rPr>
              <a:t>gimbel@caritas-guetersloh.de</a:t>
            </a:r>
            <a:endParaRPr lang="de-DE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smtClean="0"/>
              <a:t>Herr </a:t>
            </a:r>
            <a:r>
              <a:rPr lang="de-DE" sz="4400" dirty="0" smtClean="0"/>
              <a:t>Holtmann (Abteilungsleitung</a:t>
            </a:r>
            <a:r>
              <a:rPr lang="de-DE" sz="44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 err="1">
                <a:hlinkClick r:id="rId9"/>
              </a:rPr>
              <a:t>w</a:t>
            </a:r>
            <a:r>
              <a:rPr lang="de-DE" sz="4400" dirty="0" err="1" smtClean="0">
                <a:hlinkClick r:id="rId9"/>
              </a:rPr>
              <a:t>im.holtmann@zsl.nrw.schule</a:t>
            </a:r>
            <a:r>
              <a:rPr lang="de-DE" sz="4400" dirty="0" smtClean="0"/>
              <a:t> 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9553626" y="8103482"/>
            <a:ext cx="12188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4800" dirty="0" smtClean="0"/>
              <a:t>Klassenleitungen </a:t>
            </a:r>
            <a:r>
              <a:rPr lang="de-DE" sz="4800" dirty="0"/>
              <a:t>des Jahrgangs </a:t>
            </a:r>
            <a:r>
              <a:rPr lang="de-DE" sz="4800" dirty="0" smtClean="0"/>
              <a:t>8:</a:t>
            </a:r>
            <a:endParaRPr lang="de-DE" sz="4800" dirty="0"/>
          </a:p>
          <a:p>
            <a:pPr lvl="1"/>
            <a:r>
              <a:rPr lang="de-DE" sz="4400" dirty="0"/>
              <a:t>8a Frau </a:t>
            </a:r>
            <a:r>
              <a:rPr lang="de-DE" sz="4400" dirty="0" smtClean="0"/>
              <a:t>Jankowski, Herr </a:t>
            </a:r>
            <a:r>
              <a:rPr lang="de-DE" sz="4400" dirty="0" err="1"/>
              <a:t>M</a:t>
            </a:r>
            <a:r>
              <a:rPr lang="de-DE" sz="4400" dirty="0" err="1" smtClean="0"/>
              <a:t>alutschenko</a:t>
            </a:r>
            <a:endParaRPr lang="de-DE" sz="4400" dirty="0"/>
          </a:p>
          <a:p>
            <a:pPr lvl="1"/>
            <a:r>
              <a:rPr lang="de-DE" sz="4400" dirty="0"/>
              <a:t>8b Frau </a:t>
            </a:r>
            <a:r>
              <a:rPr lang="de-DE" sz="4400" dirty="0" err="1" smtClean="0"/>
              <a:t>Grella</a:t>
            </a:r>
            <a:r>
              <a:rPr lang="de-DE" sz="4400" dirty="0" smtClean="0"/>
              <a:t>, Frau Raab</a:t>
            </a:r>
            <a:endParaRPr lang="de-DE" sz="4400" dirty="0"/>
          </a:p>
          <a:p>
            <a:pPr lvl="1"/>
            <a:r>
              <a:rPr lang="de-DE" sz="4400" dirty="0"/>
              <a:t>8c Frau </a:t>
            </a:r>
            <a:r>
              <a:rPr lang="de-DE" sz="4400" dirty="0" smtClean="0"/>
              <a:t>Eberle, Herr Nutz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6633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095850" y="-1194715"/>
            <a:ext cx="7636044" cy="7592665"/>
            <a:chOff x="3810496" y="1813942"/>
            <a:chExt cx="279400" cy="277813"/>
          </a:xfrm>
          <a:solidFill>
            <a:schemeClr val="tx2">
              <a:lumMod val="20000"/>
              <a:lumOff val="80000"/>
              <a:alpha val="5000"/>
            </a:schemeClr>
          </a:solidFill>
        </p:grpSpPr>
        <p:sp>
          <p:nvSpPr>
            <p:cNvPr id="16" name="Freeform 53"/>
            <p:cNvSpPr>
              <a:spLocks noChangeArrowheads="1"/>
            </p:cNvSpPr>
            <p:nvPr/>
          </p:nvSpPr>
          <p:spPr bwMode="auto">
            <a:xfrm>
              <a:off x="3872409" y="1883792"/>
              <a:ext cx="153987" cy="146050"/>
            </a:xfrm>
            <a:custGeom>
              <a:avLst/>
              <a:gdLst>
                <a:gd name="T0" fmla="*/ 425 w 426"/>
                <a:gd name="T1" fmla="*/ 193 h 406"/>
                <a:gd name="T2" fmla="*/ 425 w 426"/>
                <a:gd name="T3" fmla="*/ 193 h 406"/>
                <a:gd name="T4" fmla="*/ 213 w 426"/>
                <a:gd name="T5" fmla="*/ 0 h 406"/>
                <a:gd name="T6" fmla="*/ 0 w 426"/>
                <a:gd name="T7" fmla="*/ 193 h 406"/>
                <a:gd name="T8" fmla="*/ 213 w 426"/>
                <a:gd name="T9" fmla="*/ 405 h 406"/>
                <a:gd name="T10" fmla="*/ 425 w 426"/>
                <a:gd name="T11" fmla="*/ 1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406">
                  <a:moveTo>
                    <a:pt x="425" y="193"/>
                  </a:moveTo>
                  <a:lnTo>
                    <a:pt x="425" y="193"/>
                  </a:lnTo>
                  <a:cubicBezTo>
                    <a:pt x="425" y="78"/>
                    <a:pt x="328" y="0"/>
                    <a:pt x="213" y="0"/>
                  </a:cubicBezTo>
                  <a:cubicBezTo>
                    <a:pt x="97" y="0"/>
                    <a:pt x="0" y="78"/>
                    <a:pt x="0" y="193"/>
                  </a:cubicBezTo>
                  <a:cubicBezTo>
                    <a:pt x="0" y="309"/>
                    <a:pt x="97" y="405"/>
                    <a:pt x="213" y="405"/>
                  </a:cubicBezTo>
                  <a:cubicBezTo>
                    <a:pt x="328" y="405"/>
                    <a:pt x="425" y="309"/>
                    <a:pt x="425" y="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54"/>
            <p:cNvSpPr>
              <a:spLocks noChangeArrowheads="1"/>
            </p:cNvSpPr>
            <p:nvPr/>
          </p:nvSpPr>
          <p:spPr bwMode="auto">
            <a:xfrm>
              <a:off x="3810496" y="1947292"/>
              <a:ext cx="41275" cy="20638"/>
            </a:xfrm>
            <a:custGeom>
              <a:avLst/>
              <a:gdLst>
                <a:gd name="T0" fmla="*/ 115 w 116"/>
                <a:gd name="T1" fmla="*/ 58 h 59"/>
                <a:gd name="T2" fmla="*/ 115 w 116"/>
                <a:gd name="T3" fmla="*/ 58 h 59"/>
                <a:gd name="T4" fmla="*/ 115 w 116"/>
                <a:gd name="T5" fmla="*/ 0 h 59"/>
                <a:gd name="T6" fmla="*/ 115 w 116"/>
                <a:gd name="T7" fmla="*/ 0 h 59"/>
                <a:gd name="T8" fmla="*/ 115 w 116"/>
                <a:gd name="T9" fmla="*/ 0 h 59"/>
                <a:gd name="T10" fmla="*/ 0 w 116"/>
                <a:gd name="T11" fmla="*/ 19 h 59"/>
                <a:gd name="T12" fmla="*/ 0 w 116"/>
                <a:gd name="T13" fmla="*/ 38 h 59"/>
                <a:gd name="T14" fmla="*/ 115 w 116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9">
                  <a:moveTo>
                    <a:pt x="115" y="58"/>
                  </a:moveTo>
                  <a:lnTo>
                    <a:pt x="115" y="58"/>
                  </a:lnTo>
                  <a:cubicBezTo>
                    <a:pt x="115" y="0"/>
                    <a:pt x="115" y="0"/>
                    <a:pt x="115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0" y="19"/>
                    <a:pt x="0" y="19"/>
                    <a:pt x="0" y="19"/>
                  </a:cubicBezTo>
                  <a:lnTo>
                    <a:pt x="0" y="38"/>
                  </a:lnTo>
                  <a:cubicBezTo>
                    <a:pt x="115" y="58"/>
                    <a:pt x="115" y="58"/>
                    <a:pt x="11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55"/>
            <p:cNvSpPr>
              <a:spLocks noChangeArrowheads="1"/>
            </p:cNvSpPr>
            <p:nvPr/>
          </p:nvSpPr>
          <p:spPr bwMode="auto">
            <a:xfrm>
              <a:off x="4047034" y="1947292"/>
              <a:ext cx="42862" cy="20638"/>
            </a:xfrm>
            <a:custGeom>
              <a:avLst/>
              <a:gdLst>
                <a:gd name="T0" fmla="*/ 116 w 117"/>
                <a:gd name="T1" fmla="*/ 19 h 59"/>
                <a:gd name="T2" fmla="*/ 116 w 117"/>
                <a:gd name="T3" fmla="*/ 19 h 59"/>
                <a:gd name="T4" fmla="*/ 0 w 117"/>
                <a:gd name="T5" fmla="*/ 0 h 59"/>
                <a:gd name="T6" fmla="*/ 0 w 117"/>
                <a:gd name="T7" fmla="*/ 0 h 59"/>
                <a:gd name="T8" fmla="*/ 0 w 117"/>
                <a:gd name="T9" fmla="*/ 0 h 59"/>
                <a:gd name="T10" fmla="*/ 0 w 117"/>
                <a:gd name="T11" fmla="*/ 58 h 59"/>
                <a:gd name="T12" fmla="*/ 0 w 117"/>
                <a:gd name="T13" fmla="*/ 58 h 59"/>
                <a:gd name="T14" fmla="*/ 0 w 117"/>
                <a:gd name="T15" fmla="*/ 58 h 59"/>
                <a:gd name="T16" fmla="*/ 116 w 117"/>
                <a:gd name="T17" fmla="*/ 38 h 59"/>
                <a:gd name="T18" fmla="*/ 116 w 117"/>
                <a:gd name="T1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59">
                  <a:moveTo>
                    <a:pt x="116" y="19"/>
                  </a:moveTo>
                  <a:lnTo>
                    <a:pt x="116" y="1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116" y="38"/>
                    <a:pt x="116" y="38"/>
                    <a:pt x="116" y="38"/>
                  </a:cubicBezTo>
                  <a:lnTo>
                    <a:pt x="116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6"/>
            <p:cNvSpPr>
              <a:spLocks noChangeArrowheads="1"/>
            </p:cNvSpPr>
            <p:nvPr/>
          </p:nvSpPr>
          <p:spPr bwMode="auto">
            <a:xfrm>
              <a:off x="3935909" y="2050480"/>
              <a:ext cx="28575" cy="41275"/>
            </a:xfrm>
            <a:custGeom>
              <a:avLst/>
              <a:gdLst>
                <a:gd name="T0" fmla="*/ 58 w 78"/>
                <a:gd name="T1" fmla="*/ 0 h 116"/>
                <a:gd name="T2" fmla="*/ 58 w 78"/>
                <a:gd name="T3" fmla="*/ 0 h 116"/>
                <a:gd name="T4" fmla="*/ 0 w 78"/>
                <a:gd name="T5" fmla="*/ 0 h 116"/>
                <a:gd name="T6" fmla="*/ 0 w 78"/>
                <a:gd name="T7" fmla="*/ 0 h 116"/>
                <a:gd name="T8" fmla="*/ 0 w 78"/>
                <a:gd name="T9" fmla="*/ 0 h 116"/>
                <a:gd name="T10" fmla="*/ 39 w 78"/>
                <a:gd name="T11" fmla="*/ 115 h 116"/>
                <a:gd name="T12" fmla="*/ 39 w 78"/>
                <a:gd name="T13" fmla="*/ 115 h 116"/>
                <a:gd name="T14" fmla="*/ 77 w 78"/>
                <a:gd name="T15" fmla="*/ 0 h 116"/>
                <a:gd name="T16" fmla="*/ 77 w 78"/>
                <a:gd name="T17" fmla="*/ 0 h 116"/>
                <a:gd name="T18" fmla="*/ 58 w 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6">
                  <a:moveTo>
                    <a:pt x="58" y="0"/>
                  </a:moveTo>
                  <a:lnTo>
                    <a:pt x="58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9" y="115"/>
                    <a:pt x="39" y="115"/>
                    <a:pt x="39" y="115"/>
                  </a:cubicBezTo>
                  <a:lnTo>
                    <a:pt x="39" y="115"/>
                  </a:ln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7"/>
            <p:cNvSpPr>
              <a:spLocks noChangeArrowheads="1"/>
            </p:cNvSpPr>
            <p:nvPr/>
          </p:nvSpPr>
          <p:spPr bwMode="auto">
            <a:xfrm>
              <a:off x="3935909" y="1813942"/>
              <a:ext cx="28575" cy="49213"/>
            </a:xfrm>
            <a:custGeom>
              <a:avLst/>
              <a:gdLst>
                <a:gd name="T0" fmla="*/ 0 w 78"/>
                <a:gd name="T1" fmla="*/ 135 h 136"/>
                <a:gd name="T2" fmla="*/ 0 w 78"/>
                <a:gd name="T3" fmla="*/ 135 h 136"/>
                <a:gd name="T4" fmla="*/ 58 w 78"/>
                <a:gd name="T5" fmla="*/ 135 h 136"/>
                <a:gd name="T6" fmla="*/ 77 w 78"/>
                <a:gd name="T7" fmla="*/ 135 h 136"/>
                <a:gd name="T8" fmla="*/ 77 w 78"/>
                <a:gd name="T9" fmla="*/ 135 h 136"/>
                <a:gd name="T10" fmla="*/ 39 w 78"/>
                <a:gd name="T11" fmla="*/ 19 h 136"/>
                <a:gd name="T12" fmla="*/ 39 w 78"/>
                <a:gd name="T13" fmla="*/ 19 h 136"/>
                <a:gd name="T14" fmla="*/ 0 w 78"/>
                <a:gd name="T15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6">
                  <a:moveTo>
                    <a:pt x="0" y="135"/>
                  </a:moveTo>
                  <a:lnTo>
                    <a:pt x="0" y="135"/>
                  </a:lnTo>
                  <a:cubicBezTo>
                    <a:pt x="58" y="135"/>
                    <a:pt x="58" y="135"/>
                    <a:pt x="58" y="135"/>
                  </a:cubicBezTo>
                  <a:lnTo>
                    <a:pt x="77" y="135"/>
                  </a:lnTo>
                  <a:lnTo>
                    <a:pt x="77" y="135"/>
                  </a:lnTo>
                  <a:cubicBezTo>
                    <a:pt x="39" y="19"/>
                    <a:pt x="39" y="19"/>
                    <a:pt x="39" y="19"/>
                  </a:cubicBezTo>
                  <a:cubicBezTo>
                    <a:pt x="39" y="0"/>
                    <a:pt x="39" y="0"/>
                    <a:pt x="39" y="19"/>
                  </a:cubicBezTo>
                  <a:cubicBezTo>
                    <a:pt x="0" y="135"/>
                    <a:pt x="0" y="135"/>
                    <a:pt x="0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8"/>
            <p:cNvSpPr>
              <a:spLocks noChangeArrowheads="1"/>
            </p:cNvSpPr>
            <p:nvPr/>
          </p:nvSpPr>
          <p:spPr bwMode="auto">
            <a:xfrm>
              <a:off x="3851771" y="2015555"/>
              <a:ext cx="34925" cy="42862"/>
            </a:xfrm>
            <a:custGeom>
              <a:avLst/>
              <a:gdLst>
                <a:gd name="T0" fmla="*/ 58 w 98"/>
                <a:gd name="T1" fmla="*/ 0 h 117"/>
                <a:gd name="T2" fmla="*/ 58 w 98"/>
                <a:gd name="T3" fmla="*/ 0 h 117"/>
                <a:gd name="T4" fmla="*/ 58 w 98"/>
                <a:gd name="T5" fmla="*/ 0 h 117"/>
                <a:gd name="T6" fmla="*/ 58 w 98"/>
                <a:gd name="T7" fmla="*/ 0 h 117"/>
                <a:gd name="T8" fmla="*/ 0 w 98"/>
                <a:gd name="T9" fmla="*/ 97 h 117"/>
                <a:gd name="T10" fmla="*/ 0 w 98"/>
                <a:gd name="T11" fmla="*/ 97 h 117"/>
                <a:gd name="T12" fmla="*/ 97 w 98"/>
                <a:gd name="T13" fmla="*/ 38 h 117"/>
                <a:gd name="T14" fmla="*/ 97 w 98"/>
                <a:gd name="T15" fmla="*/ 38 h 117"/>
                <a:gd name="T16" fmla="*/ 97 w 98"/>
                <a:gd name="T17" fmla="*/ 38 h 117"/>
                <a:gd name="T18" fmla="*/ 58 w 98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7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116"/>
                    <a:pt x="0" y="97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97" y="38"/>
                  </a:lnTo>
                  <a:lnTo>
                    <a:pt x="97" y="38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4005759" y="1856805"/>
              <a:ext cx="42862" cy="42862"/>
            </a:xfrm>
            <a:custGeom>
              <a:avLst/>
              <a:gdLst>
                <a:gd name="T0" fmla="*/ 38 w 117"/>
                <a:gd name="T1" fmla="*/ 116 h 117"/>
                <a:gd name="T2" fmla="*/ 38 w 117"/>
                <a:gd name="T3" fmla="*/ 116 h 117"/>
                <a:gd name="T4" fmla="*/ 58 w 117"/>
                <a:gd name="T5" fmla="*/ 116 h 117"/>
                <a:gd name="T6" fmla="*/ 58 w 117"/>
                <a:gd name="T7" fmla="*/ 116 h 117"/>
                <a:gd name="T8" fmla="*/ 116 w 117"/>
                <a:gd name="T9" fmla="*/ 19 h 117"/>
                <a:gd name="T10" fmla="*/ 116 w 117"/>
                <a:gd name="T11" fmla="*/ 0 h 117"/>
                <a:gd name="T12" fmla="*/ 0 w 117"/>
                <a:gd name="T13" fmla="*/ 58 h 117"/>
                <a:gd name="T14" fmla="*/ 0 w 117"/>
                <a:gd name="T15" fmla="*/ 58 h 117"/>
                <a:gd name="T16" fmla="*/ 0 w 117"/>
                <a:gd name="T17" fmla="*/ 77 h 117"/>
                <a:gd name="T18" fmla="*/ 38 w 117"/>
                <a:gd name="T1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38" y="116"/>
                  </a:moveTo>
                  <a:lnTo>
                    <a:pt x="38" y="116"/>
                  </a:lnTo>
                  <a:cubicBezTo>
                    <a:pt x="58" y="116"/>
                    <a:pt x="58" y="116"/>
                    <a:pt x="58" y="116"/>
                  </a:cubicBezTo>
                  <a:lnTo>
                    <a:pt x="58" y="116"/>
                  </a:lnTo>
                  <a:cubicBezTo>
                    <a:pt x="116" y="19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77"/>
                    <a:pt x="0" y="77"/>
                    <a:pt x="0" y="77"/>
                  </a:cubicBezTo>
                  <a:lnTo>
                    <a:pt x="38" y="1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0"/>
            <p:cNvSpPr>
              <a:spLocks noChangeArrowheads="1"/>
            </p:cNvSpPr>
            <p:nvPr/>
          </p:nvSpPr>
          <p:spPr bwMode="auto">
            <a:xfrm>
              <a:off x="3997821" y="2015555"/>
              <a:ext cx="42863" cy="42862"/>
            </a:xfrm>
            <a:custGeom>
              <a:avLst/>
              <a:gdLst>
                <a:gd name="T0" fmla="*/ 58 w 117"/>
                <a:gd name="T1" fmla="*/ 0 h 117"/>
                <a:gd name="T2" fmla="*/ 58 w 117"/>
                <a:gd name="T3" fmla="*/ 0 h 117"/>
                <a:gd name="T4" fmla="*/ 39 w 117"/>
                <a:gd name="T5" fmla="*/ 0 h 117"/>
                <a:gd name="T6" fmla="*/ 39 w 117"/>
                <a:gd name="T7" fmla="*/ 0 h 117"/>
                <a:gd name="T8" fmla="*/ 0 w 117"/>
                <a:gd name="T9" fmla="*/ 38 h 117"/>
                <a:gd name="T10" fmla="*/ 0 w 117"/>
                <a:gd name="T11" fmla="*/ 38 h 117"/>
                <a:gd name="T12" fmla="*/ 0 w 117"/>
                <a:gd name="T13" fmla="*/ 38 h 117"/>
                <a:gd name="T14" fmla="*/ 97 w 117"/>
                <a:gd name="T15" fmla="*/ 97 h 117"/>
                <a:gd name="T16" fmla="*/ 116 w 117"/>
                <a:gd name="T17" fmla="*/ 97 h 117"/>
                <a:gd name="T18" fmla="*/ 58 w 117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58" y="0"/>
                    <a:pt x="39" y="0"/>
                  </a:cubicBezTo>
                  <a:lnTo>
                    <a:pt x="39" y="0"/>
                  </a:lnTo>
                  <a:cubicBezTo>
                    <a:pt x="0" y="38"/>
                    <a:pt x="0" y="38"/>
                    <a:pt x="0" y="38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97" y="97"/>
                    <a:pt x="97" y="97"/>
                    <a:pt x="97" y="97"/>
                  </a:cubicBezTo>
                  <a:cubicBezTo>
                    <a:pt x="116" y="116"/>
                    <a:pt x="116" y="97"/>
                    <a:pt x="116" y="97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1"/>
            <p:cNvSpPr>
              <a:spLocks noChangeArrowheads="1"/>
            </p:cNvSpPr>
            <p:nvPr/>
          </p:nvSpPr>
          <p:spPr bwMode="auto">
            <a:xfrm>
              <a:off x="3845421" y="1863155"/>
              <a:ext cx="34925" cy="34925"/>
            </a:xfrm>
            <a:custGeom>
              <a:avLst/>
              <a:gdLst>
                <a:gd name="T0" fmla="*/ 58 w 97"/>
                <a:gd name="T1" fmla="*/ 97 h 98"/>
                <a:gd name="T2" fmla="*/ 58 w 97"/>
                <a:gd name="T3" fmla="*/ 97 h 98"/>
                <a:gd name="T4" fmla="*/ 58 w 97"/>
                <a:gd name="T5" fmla="*/ 97 h 98"/>
                <a:gd name="T6" fmla="*/ 58 w 97"/>
                <a:gd name="T7" fmla="*/ 97 h 98"/>
                <a:gd name="T8" fmla="*/ 96 w 97"/>
                <a:gd name="T9" fmla="*/ 58 h 98"/>
                <a:gd name="T10" fmla="*/ 96 w 97"/>
                <a:gd name="T11" fmla="*/ 39 h 98"/>
                <a:gd name="T12" fmla="*/ 96 w 97"/>
                <a:gd name="T13" fmla="*/ 39 h 98"/>
                <a:gd name="T14" fmla="*/ 0 w 97"/>
                <a:gd name="T15" fmla="*/ 0 h 98"/>
                <a:gd name="T16" fmla="*/ 0 w 97"/>
                <a:gd name="T17" fmla="*/ 0 h 98"/>
                <a:gd name="T18" fmla="*/ 58 w 97"/>
                <a:gd name="T19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8">
                  <a:moveTo>
                    <a:pt x="58" y="97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7"/>
                  </a:ln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39"/>
                  </a:cubicBezTo>
                  <a:lnTo>
                    <a:pt x="96" y="3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58" y="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Bildplatzhalter 29" descr="plakat_hintergrund-02-0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/>
      </p:pic>
      <p:pic>
        <p:nvPicPr>
          <p:cNvPr id="26" name="Bildplatzhalter 25" descr="plakat_hintergrund-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b="2367"/>
          <a:stretch>
            <a:fillRect/>
          </a:stretch>
        </p:blipFill>
        <p:spPr>
          <a:xfrm>
            <a:off x="0" y="0"/>
            <a:ext cx="10198100" cy="13716000"/>
          </a:xfrm>
        </p:spPr>
      </p:pic>
      <p:pic>
        <p:nvPicPr>
          <p:cNvPr id="29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451" y="1096546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763" y="11677216"/>
            <a:ext cx="436058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-461963" y="511175"/>
            <a:ext cx="1674813" cy="730250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C4B2-19F5-DA41-81D5-A1F179E0569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charset="0"/>
                <a:ea typeface="ＭＳ Ｐゴシック" charset="0"/>
                <a:cs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-505326" y="511175"/>
            <a:ext cx="1674813" cy="730250"/>
          </a:xfrm>
        </p:spPr>
        <p:txBody>
          <a:bodyPr/>
          <a:lstStyle/>
          <a:p>
            <a:pPr>
              <a:defRPr/>
            </a:pPr>
            <a:fld id="{5CBE434A-4751-554D-BDD6-06A8308DFFA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082440" y="312143"/>
            <a:ext cx="1510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600" b="1" dirty="0"/>
              <a:t>Die zentralen </a:t>
            </a:r>
            <a:r>
              <a:rPr lang="de-DE" sz="6600" b="1" dirty="0" err="1"/>
              <a:t>Lernstandserhebungen</a:t>
            </a:r>
            <a:endParaRPr lang="de-DE" sz="6600" dirty="0"/>
          </a:p>
        </p:txBody>
      </p:sp>
      <p:sp>
        <p:nvSpPr>
          <p:cNvPr id="4" name="Rechteck 3"/>
          <p:cNvSpPr/>
          <p:nvPr/>
        </p:nvSpPr>
        <p:spPr>
          <a:xfrm>
            <a:off x="5099050" y="1878373"/>
            <a:ext cx="175275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4000" i="1" dirty="0"/>
              <a:t>Was sind „zentrale </a:t>
            </a:r>
            <a:r>
              <a:rPr lang="de-DE" sz="4000" i="1" dirty="0" err="1"/>
              <a:t>Lernstandserhebungen</a:t>
            </a:r>
            <a:r>
              <a:rPr lang="de-DE" sz="4000" i="1" dirty="0"/>
              <a:t>“ (LSE)?</a:t>
            </a:r>
          </a:p>
          <a:p>
            <a:pPr marL="0" indent="0">
              <a:buNone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Sie sind Diagnoseverfahren zur Einschätzung, </a:t>
            </a:r>
            <a:endParaRPr lang="de-DE" sz="4000" dirty="0" smtClean="0"/>
          </a:p>
          <a:p>
            <a:r>
              <a:rPr lang="de-DE" sz="4000" dirty="0"/>
              <a:t>	</a:t>
            </a:r>
            <a:r>
              <a:rPr lang="de-DE" sz="4000" dirty="0" smtClean="0"/>
              <a:t> über </a:t>
            </a:r>
            <a:r>
              <a:rPr lang="de-DE" sz="4000" dirty="0"/>
              <a:t>welche Kompetenzen die Schüler/innen verfügen.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000" dirty="0"/>
              <a:t>Lehrkräfte erhalten damit Hinweise über Stärken und Schwächen ihrer Klassen.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e-DE" sz="4000" dirty="0"/>
              <a:t>Die Tests werden in den Fächern Deutsch, Mathematik und Englisch geschrieben.</a:t>
            </a:r>
          </a:p>
        </p:txBody>
      </p:sp>
      <p:sp>
        <p:nvSpPr>
          <p:cNvPr id="5" name="Rechteck 4"/>
          <p:cNvSpPr/>
          <p:nvPr/>
        </p:nvSpPr>
        <p:spPr>
          <a:xfrm>
            <a:off x="7783916" y="7538490"/>
            <a:ext cx="142618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4400" i="1" dirty="0"/>
              <a:t>Warum werden LSE geschrieben?</a:t>
            </a:r>
          </a:p>
          <a:p>
            <a:pPr marL="0" indent="0">
              <a:buNone/>
            </a:pPr>
            <a:endParaRPr lang="de-D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Sie besitzen eine diagnostische Funktion für Lehrer/innen.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000" dirty="0"/>
              <a:t>Aufgrund ihrer Ergebnisse können gezielte Maßnahmen zur Förderung konzipiert werden.</a:t>
            </a:r>
          </a:p>
        </p:txBody>
      </p:sp>
    </p:spTree>
    <p:extLst>
      <p:ext uri="{BB962C8B-B14F-4D97-AF65-F5344CB8AC3E}">
        <p14:creationId xmlns:p14="http://schemas.microsoft.com/office/powerpoint/2010/main" val="320501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rad-Zuse_Vorlage 2">
  <a:themeElements>
    <a:clrScheme name="Benutzerdefiniert 1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174680"/>
      </a:accent1>
      <a:accent2>
        <a:srgbClr val="42A8CE"/>
      </a:accent2>
      <a:accent3>
        <a:srgbClr val="123D78"/>
      </a:accent3>
      <a:accent4>
        <a:srgbClr val="123D78"/>
      </a:accent4>
      <a:accent5>
        <a:srgbClr val="42A7CD"/>
      </a:accent5>
      <a:accent6>
        <a:srgbClr val="16457F"/>
      </a:accent6>
      <a:hlink>
        <a:srgbClr val="154C84"/>
      </a:hlink>
      <a:folHlink>
        <a:srgbClr val="1C1C1C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Konrad-Zuse_Vorlage 2</Template>
  <TotalTime>0</TotalTime>
  <Words>781</Words>
  <Application>Microsoft Office PowerPoint</Application>
  <PresentationFormat>Benutzerdefiniert</PresentationFormat>
  <Paragraphs>198</Paragraphs>
  <Slides>18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Konrad-Zuse_Vorlage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regio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Lietz</dc:creator>
  <cp:lastModifiedBy>Wim Holtmann</cp:lastModifiedBy>
  <cp:revision>128</cp:revision>
  <cp:lastPrinted>2019-11-22T09:06:07Z</cp:lastPrinted>
  <dcterms:created xsi:type="dcterms:W3CDTF">2019-10-30T13:46:41Z</dcterms:created>
  <dcterms:modified xsi:type="dcterms:W3CDTF">2020-11-11T11:42:23Z</dcterms:modified>
</cp:coreProperties>
</file>