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0" r:id="rId2"/>
    <p:sldId id="294" r:id="rId3"/>
    <p:sldId id="293" r:id="rId4"/>
    <p:sldId id="301" r:id="rId5"/>
    <p:sldId id="296" r:id="rId6"/>
    <p:sldId id="297" r:id="rId7"/>
    <p:sldId id="298" r:id="rId8"/>
  </p:sldIdLst>
  <p:sldSz cx="24377650" cy="13716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6" y="114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E199B-7450-479E-96F5-DF692E24929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CCDC27-8B13-439E-94AA-5C44618A914E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5400" dirty="0">
              <a:solidFill>
                <a:schemeClr val="tx1"/>
              </a:solidFill>
            </a:rPr>
            <a:t>Traumberufe</a:t>
          </a:r>
        </a:p>
        <a:p>
          <a:r>
            <a:rPr lang="de-DE" sz="4800" dirty="0">
              <a:solidFill>
                <a:schemeClr val="tx1"/>
              </a:solidFill>
            </a:rPr>
            <a:t>Orientierung an der  Erwachsenenwelt</a:t>
          </a:r>
        </a:p>
      </dgm:t>
    </dgm:pt>
    <dgm:pt modelId="{9046C8E1-8CE1-48E4-8D0C-DFCECCBD1AC1}" type="parTrans" cxnId="{0CE285C7-3D6D-48B0-9FD3-2C3F102FF9D3}">
      <dgm:prSet/>
      <dgm:spPr/>
      <dgm:t>
        <a:bodyPr/>
        <a:lstStyle/>
        <a:p>
          <a:endParaRPr lang="de-DE"/>
        </a:p>
      </dgm:t>
    </dgm:pt>
    <dgm:pt modelId="{85DD88A4-6CCD-4F11-8DBA-BCF16D4CF6B6}" type="sibTrans" cxnId="{0CE285C7-3D6D-48B0-9FD3-2C3F102FF9D3}">
      <dgm:prSet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6821EAA0-FD87-4482-AED4-74A43D511024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de-DE" sz="2400" dirty="0">
            <a:solidFill>
              <a:schemeClr val="tx1"/>
            </a:solidFill>
          </a:endParaRPr>
        </a:p>
        <a:p>
          <a:r>
            <a:rPr lang="de-DE" sz="4800" dirty="0">
              <a:solidFill>
                <a:schemeClr val="tx1"/>
              </a:solidFill>
            </a:rPr>
            <a:t>Wunschberufe</a:t>
          </a:r>
        </a:p>
        <a:p>
          <a:r>
            <a:rPr lang="de-DE" sz="4400" dirty="0">
              <a:solidFill>
                <a:schemeClr val="tx1"/>
              </a:solidFill>
            </a:rPr>
            <a:t>eigene Fähigkeiten, Vorlieben, Wünsche an die Zukunft</a:t>
          </a:r>
        </a:p>
        <a:p>
          <a:endParaRPr lang="de-DE" sz="2400" dirty="0"/>
        </a:p>
      </dgm:t>
    </dgm:pt>
    <dgm:pt modelId="{76AD802F-51DE-478A-9A0D-73F8B8E54B22}" type="parTrans" cxnId="{F4A3114C-138A-41FD-99A5-066D76415D28}">
      <dgm:prSet/>
      <dgm:spPr/>
      <dgm:t>
        <a:bodyPr/>
        <a:lstStyle/>
        <a:p>
          <a:endParaRPr lang="de-DE"/>
        </a:p>
      </dgm:t>
    </dgm:pt>
    <dgm:pt modelId="{6F15C41E-CBC8-4F7A-B5C1-431AB1F89618}" type="sibTrans" cxnId="{F4A3114C-138A-41FD-99A5-066D76415D28}">
      <dgm:prSet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5D744FB2-D933-4595-A189-B9299B41F974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4400" dirty="0">
              <a:solidFill>
                <a:srgbClr val="FFC000"/>
              </a:solidFill>
            </a:rPr>
            <a:t>Anpassung an die Realität</a:t>
          </a:r>
        </a:p>
        <a:p>
          <a:r>
            <a:rPr lang="de-DE" sz="4000" dirty="0">
              <a:solidFill>
                <a:srgbClr val="FFC000"/>
              </a:solidFill>
            </a:rPr>
            <a:t>Schulnoten, Abschlüsse / gesellschaftlicher Handlungsrahmen, Ausbildungsmarkt / Einschätzung der eigenen Fähigkeiten </a:t>
          </a:r>
        </a:p>
        <a:p>
          <a:r>
            <a:rPr lang="de-DE" sz="4000" u="sng" dirty="0">
              <a:solidFill>
                <a:srgbClr val="FFC000"/>
              </a:solidFill>
            </a:rPr>
            <a:t>Entscheidung</a:t>
          </a:r>
          <a:r>
            <a:rPr lang="de-DE" sz="4000" dirty="0">
              <a:solidFill>
                <a:srgbClr val="FFC000"/>
              </a:solidFill>
            </a:rPr>
            <a:t>: Beruf oder Studium</a:t>
          </a:r>
          <a:endParaRPr lang="de-DE" sz="4400" dirty="0">
            <a:solidFill>
              <a:srgbClr val="FFC000"/>
            </a:solidFill>
          </a:endParaRPr>
        </a:p>
      </dgm:t>
    </dgm:pt>
    <dgm:pt modelId="{A52BE145-53CE-466F-B909-57C9388D3FBB}" type="parTrans" cxnId="{34EF8344-1FD6-4593-9838-D5F153D21FC0}">
      <dgm:prSet/>
      <dgm:spPr/>
      <dgm:t>
        <a:bodyPr/>
        <a:lstStyle/>
        <a:p>
          <a:endParaRPr lang="de-DE"/>
        </a:p>
      </dgm:t>
    </dgm:pt>
    <dgm:pt modelId="{29999AF3-8D5E-488F-865C-0FB9B9C55EBD}" type="sibTrans" cxnId="{34EF8344-1FD6-4593-9838-D5F153D21FC0}">
      <dgm:prSet/>
      <dgm:spPr/>
      <dgm:t>
        <a:bodyPr/>
        <a:lstStyle/>
        <a:p>
          <a:endParaRPr lang="de-DE"/>
        </a:p>
      </dgm:t>
    </dgm:pt>
    <dgm:pt modelId="{2969FB69-245E-4E49-BF76-5E421125A49E}" type="pres">
      <dgm:prSet presAssocID="{022E199B-7450-479E-96F5-DF692E249292}" presName="linearFlow" presStyleCnt="0">
        <dgm:presLayoutVars>
          <dgm:resizeHandles val="exact"/>
        </dgm:presLayoutVars>
      </dgm:prSet>
      <dgm:spPr/>
    </dgm:pt>
    <dgm:pt modelId="{4AB3CE8D-0A2D-458E-8353-B6AE7D16F8B4}" type="pres">
      <dgm:prSet presAssocID="{2ECCDC27-8B13-439E-94AA-5C44618A914E}" presName="node" presStyleLbl="node1" presStyleIdx="0" presStyleCnt="3" custScaleX="309262" custScaleY="59730">
        <dgm:presLayoutVars>
          <dgm:bulletEnabled val="1"/>
        </dgm:presLayoutVars>
      </dgm:prSet>
      <dgm:spPr/>
    </dgm:pt>
    <dgm:pt modelId="{08F0248E-6A6B-48CB-AF76-0012C5609193}" type="pres">
      <dgm:prSet presAssocID="{85DD88A4-6CCD-4F11-8DBA-BCF16D4CF6B6}" presName="sibTrans" presStyleLbl="sibTrans2D1" presStyleIdx="0" presStyleCnt="2" custScaleX="101204" custLinFactNeighborX="-4768" custLinFactNeighborY="2479"/>
      <dgm:spPr/>
    </dgm:pt>
    <dgm:pt modelId="{87A9F027-B026-4B2F-B4FE-F5737EFC535C}" type="pres">
      <dgm:prSet presAssocID="{85DD88A4-6CCD-4F11-8DBA-BCF16D4CF6B6}" presName="connectorText" presStyleLbl="sibTrans2D1" presStyleIdx="0" presStyleCnt="2"/>
      <dgm:spPr/>
    </dgm:pt>
    <dgm:pt modelId="{B8D88C43-3785-433E-897C-42F8E3184AE4}" type="pres">
      <dgm:prSet presAssocID="{6821EAA0-FD87-4482-AED4-74A43D511024}" presName="node" presStyleLbl="node1" presStyleIdx="1" presStyleCnt="3" custAng="0" custScaleX="309760" custScaleY="54171" custLinFactNeighborY="-3297">
        <dgm:presLayoutVars>
          <dgm:bulletEnabled val="1"/>
        </dgm:presLayoutVars>
      </dgm:prSet>
      <dgm:spPr/>
    </dgm:pt>
    <dgm:pt modelId="{FC784159-DAD9-42C4-8A7C-50A9496F0BD8}" type="pres">
      <dgm:prSet presAssocID="{6F15C41E-CBC8-4F7A-B5C1-431AB1F89618}" presName="sibTrans" presStyleLbl="sibTrans2D1" presStyleIdx="1" presStyleCnt="2" custLinFactNeighborX="-1959" custLinFactNeighborY="2763"/>
      <dgm:spPr/>
    </dgm:pt>
    <dgm:pt modelId="{6CB05C84-CC5A-4D0B-B09D-67E2BA8DD527}" type="pres">
      <dgm:prSet presAssocID="{6F15C41E-CBC8-4F7A-B5C1-431AB1F89618}" presName="connectorText" presStyleLbl="sibTrans2D1" presStyleIdx="1" presStyleCnt="2"/>
      <dgm:spPr/>
    </dgm:pt>
    <dgm:pt modelId="{C24C21D2-0CF2-4A10-B2F5-9B1368457722}" type="pres">
      <dgm:prSet presAssocID="{5D744FB2-D933-4595-A189-B9299B41F974}" presName="node" presStyleLbl="node1" presStyleIdx="2" presStyleCnt="3" custScaleX="308981" custScaleY="79838">
        <dgm:presLayoutVars>
          <dgm:bulletEnabled val="1"/>
        </dgm:presLayoutVars>
      </dgm:prSet>
      <dgm:spPr/>
    </dgm:pt>
  </dgm:ptLst>
  <dgm:cxnLst>
    <dgm:cxn modelId="{DFA39943-F9D1-40B3-9D4F-560354D69399}" type="presOf" srcId="{5D744FB2-D933-4595-A189-B9299B41F974}" destId="{C24C21D2-0CF2-4A10-B2F5-9B1368457722}" srcOrd="0" destOrd="0" presId="urn:microsoft.com/office/officeart/2005/8/layout/process2"/>
    <dgm:cxn modelId="{34EF8344-1FD6-4593-9838-D5F153D21FC0}" srcId="{022E199B-7450-479E-96F5-DF692E249292}" destId="{5D744FB2-D933-4595-A189-B9299B41F974}" srcOrd="2" destOrd="0" parTransId="{A52BE145-53CE-466F-B909-57C9388D3FBB}" sibTransId="{29999AF3-8D5E-488F-865C-0FB9B9C55EBD}"/>
    <dgm:cxn modelId="{F4A3114C-138A-41FD-99A5-066D76415D28}" srcId="{022E199B-7450-479E-96F5-DF692E249292}" destId="{6821EAA0-FD87-4482-AED4-74A43D511024}" srcOrd="1" destOrd="0" parTransId="{76AD802F-51DE-478A-9A0D-73F8B8E54B22}" sibTransId="{6F15C41E-CBC8-4F7A-B5C1-431AB1F89618}"/>
    <dgm:cxn modelId="{C3C74250-EA49-4092-968F-2FAA1004D3F0}" type="presOf" srcId="{85DD88A4-6CCD-4F11-8DBA-BCF16D4CF6B6}" destId="{08F0248E-6A6B-48CB-AF76-0012C5609193}" srcOrd="0" destOrd="0" presId="urn:microsoft.com/office/officeart/2005/8/layout/process2"/>
    <dgm:cxn modelId="{598D8E53-A546-4179-99E0-15BFADC1AFB3}" type="presOf" srcId="{2ECCDC27-8B13-439E-94AA-5C44618A914E}" destId="{4AB3CE8D-0A2D-458E-8353-B6AE7D16F8B4}" srcOrd="0" destOrd="0" presId="urn:microsoft.com/office/officeart/2005/8/layout/process2"/>
    <dgm:cxn modelId="{090136A3-AA38-41EA-85D0-40B88BC29B26}" type="presOf" srcId="{022E199B-7450-479E-96F5-DF692E249292}" destId="{2969FB69-245E-4E49-BF76-5E421125A49E}" srcOrd="0" destOrd="0" presId="urn:microsoft.com/office/officeart/2005/8/layout/process2"/>
    <dgm:cxn modelId="{22B66BA4-C786-44AE-B3E0-CAA2824C61C0}" type="presOf" srcId="{6F15C41E-CBC8-4F7A-B5C1-431AB1F89618}" destId="{FC784159-DAD9-42C4-8A7C-50A9496F0BD8}" srcOrd="0" destOrd="0" presId="urn:microsoft.com/office/officeart/2005/8/layout/process2"/>
    <dgm:cxn modelId="{F98653B0-666A-40EE-805C-5B70F1FCCFC8}" type="presOf" srcId="{6821EAA0-FD87-4482-AED4-74A43D511024}" destId="{B8D88C43-3785-433E-897C-42F8E3184AE4}" srcOrd="0" destOrd="0" presId="urn:microsoft.com/office/officeart/2005/8/layout/process2"/>
    <dgm:cxn modelId="{91A7B0B7-EC52-4D20-ADE8-B2C769D6FE13}" type="presOf" srcId="{85DD88A4-6CCD-4F11-8DBA-BCF16D4CF6B6}" destId="{87A9F027-B026-4B2F-B4FE-F5737EFC535C}" srcOrd="1" destOrd="0" presId="urn:microsoft.com/office/officeart/2005/8/layout/process2"/>
    <dgm:cxn modelId="{0CE285C7-3D6D-48B0-9FD3-2C3F102FF9D3}" srcId="{022E199B-7450-479E-96F5-DF692E249292}" destId="{2ECCDC27-8B13-439E-94AA-5C44618A914E}" srcOrd="0" destOrd="0" parTransId="{9046C8E1-8CE1-48E4-8D0C-DFCECCBD1AC1}" sibTransId="{85DD88A4-6CCD-4F11-8DBA-BCF16D4CF6B6}"/>
    <dgm:cxn modelId="{F16041E8-C1DF-45B1-A521-43FE21DDA1C0}" type="presOf" srcId="{6F15C41E-CBC8-4F7A-B5C1-431AB1F89618}" destId="{6CB05C84-CC5A-4D0B-B09D-67E2BA8DD527}" srcOrd="1" destOrd="0" presId="urn:microsoft.com/office/officeart/2005/8/layout/process2"/>
    <dgm:cxn modelId="{C7396178-06DD-41E9-A285-28EEC26C8E98}" type="presParOf" srcId="{2969FB69-245E-4E49-BF76-5E421125A49E}" destId="{4AB3CE8D-0A2D-458E-8353-B6AE7D16F8B4}" srcOrd="0" destOrd="0" presId="urn:microsoft.com/office/officeart/2005/8/layout/process2"/>
    <dgm:cxn modelId="{1BA42835-3388-474C-B835-C07910F2C690}" type="presParOf" srcId="{2969FB69-245E-4E49-BF76-5E421125A49E}" destId="{08F0248E-6A6B-48CB-AF76-0012C5609193}" srcOrd="1" destOrd="0" presId="urn:microsoft.com/office/officeart/2005/8/layout/process2"/>
    <dgm:cxn modelId="{7FBC1DAA-56E5-4122-A2B7-191DA9997DE1}" type="presParOf" srcId="{08F0248E-6A6B-48CB-AF76-0012C5609193}" destId="{87A9F027-B026-4B2F-B4FE-F5737EFC535C}" srcOrd="0" destOrd="0" presId="urn:microsoft.com/office/officeart/2005/8/layout/process2"/>
    <dgm:cxn modelId="{0E51D0BB-C9A4-4F6A-AD75-CE65260D07EE}" type="presParOf" srcId="{2969FB69-245E-4E49-BF76-5E421125A49E}" destId="{B8D88C43-3785-433E-897C-42F8E3184AE4}" srcOrd="2" destOrd="0" presId="urn:microsoft.com/office/officeart/2005/8/layout/process2"/>
    <dgm:cxn modelId="{CB683AA1-5D41-4F7E-B2A0-67B4CE3775A9}" type="presParOf" srcId="{2969FB69-245E-4E49-BF76-5E421125A49E}" destId="{FC784159-DAD9-42C4-8A7C-50A9496F0BD8}" srcOrd="3" destOrd="0" presId="urn:microsoft.com/office/officeart/2005/8/layout/process2"/>
    <dgm:cxn modelId="{94A8A850-5E52-4026-984E-979F4D62AB38}" type="presParOf" srcId="{FC784159-DAD9-42C4-8A7C-50A9496F0BD8}" destId="{6CB05C84-CC5A-4D0B-B09D-67E2BA8DD527}" srcOrd="0" destOrd="0" presId="urn:microsoft.com/office/officeart/2005/8/layout/process2"/>
    <dgm:cxn modelId="{4195002F-F651-4C3B-9602-9BAD7EF95695}" type="presParOf" srcId="{2969FB69-245E-4E49-BF76-5E421125A49E}" destId="{C24C21D2-0CF2-4A10-B2F5-9B136845772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3CE8D-0A2D-458E-8353-B6AE7D16F8B4}">
      <dsp:nvSpPr>
        <dsp:cNvPr id="0" name=""/>
        <dsp:cNvSpPr/>
      </dsp:nvSpPr>
      <dsp:spPr>
        <a:xfrm>
          <a:off x="12242" y="6888"/>
          <a:ext cx="15205171" cy="217159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 dirty="0">
              <a:solidFill>
                <a:schemeClr val="tx1"/>
              </a:solidFill>
            </a:rPr>
            <a:t>Traumberufe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>
              <a:solidFill>
                <a:schemeClr val="tx1"/>
              </a:solidFill>
            </a:rPr>
            <a:t>Orientierung an der  Erwachsenenwelt</a:t>
          </a:r>
        </a:p>
      </dsp:txBody>
      <dsp:txXfrm>
        <a:off x="75846" y="70492"/>
        <a:ext cx="15077963" cy="2044382"/>
      </dsp:txXfrm>
    </dsp:sp>
    <dsp:sp modelId="{08F0248E-6A6B-48CB-AF76-0012C5609193}">
      <dsp:nvSpPr>
        <dsp:cNvPr id="0" name=""/>
        <dsp:cNvSpPr/>
      </dsp:nvSpPr>
      <dsp:spPr>
        <a:xfrm rot="5400000">
          <a:off x="6884813" y="2279961"/>
          <a:ext cx="1334302" cy="16360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500" kern="1200" dirty="0"/>
        </a:p>
      </dsp:txBody>
      <dsp:txXfrm rot="-5400000">
        <a:off x="7061148" y="2430838"/>
        <a:ext cx="981633" cy="934011"/>
      </dsp:txXfrm>
    </dsp:sp>
    <dsp:sp modelId="{B8D88C43-3785-433E-897C-42F8E3184AE4}">
      <dsp:nvSpPr>
        <dsp:cNvPr id="0" name=""/>
        <dsp:cNvSpPr/>
      </dsp:nvSpPr>
      <dsp:spPr>
        <a:xfrm>
          <a:off x="0" y="3936384"/>
          <a:ext cx="15229656" cy="196948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>
              <a:solidFill>
                <a:schemeClr val="tx1"/>
              </a:solidFill>
            </a:rPr>
            <a:t>Wunschberufe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solidFill>
                <a:schemeClr val="tx1"/>
              </a:solidFill>
            </a:rPr>
            <a:t>eigene Fähigkeiten, Vorlieben, Wünsche an die Zukunft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 dirty="0"/>
        </a:p>
      </dsp:txBody>
      <dsp:txXfrm>
        <a:off x="57684" y="3994068"/>
        <a:ext cx="15114288" cy="1854115"/>
      </dsp:txXfrm>
    </dsp:sp>
    <dsp:sp modelId="{FC784159-DAD9-42C4-8A7C-50A9496F0BD8}">
      <dsp:nvSpPr>
        <dsp:cNvPr id="0" name=""/>
        <dsp:cNvSpPr/>
      </dsp:nvSpPr>
      <dsp:spPr>
        <a:xfrm rot="5400000">
          <a:off x="6883073" y="6071930"/>
          <a:ext cx="1408330" cy="16360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500" kern="1200" dirty="0"/>
        </a:p>
      </dsp:txBody>
      <dsp:txXfrm rot="-5400000">
        <a:off x="7096422" y="6185793"/>
        <a:ext cx="981633" cy="985831"/>
      </dsp:txXfrm>
    </dsp:sp>
    <dsp:sp modelId="{C24C21D2-0CF2-4A10-B2F5-9B1368457722}">
      <dsp:nvSpPr>
        <dsp:cNvPr id="0" name=""/>
        <dsp:cNvSpPr/>
      </dsp:nvSpPr>
      <dsp:spPr>
        <a:xfrm>
          <a:off x="19150" y="7783640"/>
          <a:ext cx="15191355" cy="29026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solidFill>
                <a:srgbClr val="FFC000"/>
              </a:solidFill>
            </a:rPr>
            <a:t>Anpassung an die Realität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>
              <a:solidFill>
                <a:srgbClr val="FFC000"/>
              </a:solidFill>
            </a:rPr>
            <a:t>Schulnoten, Abschlüsse / gesellschaftlicher Handlungsrahmen, Ausbildungsmarkt / Einschätzung der eigenen Fähigkeiten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u="sng" kern="1200" dirty="0">
              <a:solidFill>
                <a:srgbClr val="FFC000"/>
              </a:solidFill>
            </a:rPr>
            <a:t>Entscheidung</a:t>
          </a:r>
          <a:r>
            <a:rPr lang="de-DE" sz="4000" kern="1200" dirty="0">
              <a:solidFill>
                <a:srgbClr val="FFC000"/>
              </a:solidFill>
            </a:rPr>
            <a:t>: Beruf oder Studium</a:t>
          </a:r>
          <a:endParaRPr lang="de-DE" sz="4400" kern="1200" dirty="0">
            <a:solidFill>
              <a:srgbClr val="FFC000"/>
            </a:solidFill>
          </a:endParaRPr>
        </a:p>
      </dsp:txBody>
      <dsp:txXfrm>
        <a:off x="104166" y="7868656"/>
        <a:ext cx="15021323" cy="273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2A771-B487-6447-9C53-E6B4009DFE72}" type="datetimeFigureOut">
              <a:rPr lang="de-DE"/>
              <a:pPr>
                <a:defRPr/>
              </a:pPr>
              <a:t>23.01.2022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9696B7-ED95-BD40-9030-144B0414D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7F4E30-31FA-864F-85C1-E2895C532F73}" type="datetimeFigureOut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C94783-F466-F64E-86D7-8FA6DEC7E2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9128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8272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7416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6560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fld id="{A8EB6FB8-085F-0E4C-ADAA-81A30F741B40}" type="slidenum">
              <a:rPr lang="en-GB">
                <a:solidFill>
                  <a:prstClr val="black"/>
                </a:solidFill>
                <a:latin typeface="Calibri" charset="0"/>
              </a:rPr>
              <a:pPr/>
              <a:t>3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1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F37D-2D8C-9E4F-977A-A0A483ED7A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A646-5F62-0E4C-B8B5-863B663634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417-7524-6947-9736-21FFAE6AC2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5732665"/>
            <a:ext cx="4082439" cy="7983335"/>
          </a:xfrm>
          <a:custGeom>
            <a:avLst/>
            <a:gdLst>
              <a:gd name="connsiteX0" fmla="*/ 0 w 4082439"/>
              <a:gd name="connsiteY0" fmla="*/ 0 h 7983337"/>
              <a:gd name="connsiteX1" fmla="*/ 4082439 w 4082439"/>
              <a:gd name="connsiteY1" fmla="*/ 7983337 h 7983337"/>
              <a:gd name="connsiteX2" fmla="*/ 0 w 4082439"/>
              <a:gd name="connsiteY2" fmla="*/ 7983337 h 798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39" h="7983337">
                <a:moveTo>
                  <a:pt x="0" y="0"/>
                </a:moveTo>
                <a:lnTo>
                  <a:pt x="4082439" y="7983337"/>
                </a:lnTo>
                <a:lnTo>
                  <a:pt x="0" y="798333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98100" cy="13716000"/>
          </a:xfrm>
          <a:custGeom>
            <a:avLst/>
            <a:gdLst>
              <a:gd name="connsiteX0" fmla="*/ 0 w 10198100"/>
              <a:gd name="connsiteY0" fmla="*/ 0 h 13716000"/>
              <a:gd name="connsiteX1" fmla="*/ 3186698 w 10198100"/>
              <a:gd name="connsiteY1" fmla="*/ 0 h 13716000"/>
              <a:gd name="connsiteX2" fmla="*/ 10198100 w 10198100"/>
              <a:gd name="connsiteY2" fmla="*/ 13715200 h 13716000"/>
              <a:gd name="connsiteX3" fmla="*/ 10198100 w 10198100"/>
              <a:gd name="connsiteY3" fmla="*/ 13716000 h 13716000"/>
              <a:gd name="connsiteX4" fmla="*/ 4180120 w 10198100"/>
              <a:gd name="connsiteY4" fmla="*/ 13716000 h 13716000"/>
              <a:gd name="connsiteX5" fmla="*/ 0 w 10198100"/>
              <a:gd name="connsiteY5" fmla="*/ 553915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100" h="13716000">
                <a:moveTo>
                  <a:pt x="0" y="0"/>
                </a:moveTo>
                <a:lnTo>
                  <a:pt x="3186698" y="0"/>
                </a:lnTo>
                <a:lnTo>
                  <a:pt x="10198100" y="13715200"/>
                </a:lnTo>
                <a:lnTo>
                  <a:pt x="10198100" y="13716000"/>
                </a:lnTo>
                <a:lnTo>
                  <a:pt x="4180120" y="13716000"/>
                </a:lnTo>
                <a:lnTo>
                  <a:pt x="0" y="55391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313876" y="0"/>
            <a:ext cx="10608261" cy="5456238"/>
          </a:xfrm>
          <a:custGeom>
            <a:avLst/>
            <a:gdLst>
              <a:gd name="connsiteX0" fmla="*/ 0 w 10608261"/>
              <a:gd name="connsiteY0" fmla="*/ 0 h 5456238"/>
              <a:gd name="connsiteX1" fmla="*/ 7818105 w 10608261"/>
              <a:gd name="connsiteY1" fmla="*/ 0 h 5456238"/>
              <a:gd name="connsiteX2" fmla="*/ 10608261 w 10608261"/>
              <a:gd name="connsiteY2" fmla="*/ 5456238 h 5456238"/>
              <a:gd name="connsiteX3" fmla="*/ 2790156 w 10608261"/>
              <a:gd name="connsiteY3" fmla="*/ 5456238 h 54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261" h="5456238">
                <a:moveTo>
                  <a:pt x="0" y="0"/>
                </a:moveTo>
                <a:lnTo>
                  <a:pt x="7818105" y="0"/>
                </a:lnTo>
                <a:lnTo>
                  <a:pt x="10608261" y="5456238"/>
                </a:lnTo>
                <a:lnTo>
                  <a:pt x="2790156" y="54562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</a:t>
            </a:r>
            <a:r>
              <a:rPr lang="en-GB" sz="2800" b="0">
                <a:solidFill>
                  <a:schemeClr val="tx1"/>
                </a:solidFill>
              </a:rPr>
              <a:t>Multipurpose  Presentation 2017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2ED4-C954-5F41-B680-5E822085A5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750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Multipurpose  Presentation 2017 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C752-75AD-5C49-AEC9-6D826C4742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38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8E00-98DB-7544-AE32-C9008CDED8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DDC2-1149-2F43-8655-FF0D08C757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95C-A597-C84D-8981-37DB824211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A795-A70D-F04B-BE3B-85831905E1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408-686A-5543-91C4-F242F913AD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0426-9209-7D45-9543-FEC1D4E538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E45D-05CB-204B-A2A0-DF81D86332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E12D-CE44-364D-81BE-D6039A53AB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smtClean="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A561A0-3946-1844-8313-A5F7C72185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  <p:sldLayoutId id="2147483715" r:id="rId13"/>
  </p:sldLayoutIdLst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9pPr>
    </p:titleStyle>
    <p:bodyStyle>
      <a:lvl1pPr marL="455613" indent="-455613"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3700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44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1988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32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gimbel@caritas-guetersloh.de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sven.hauptstein@zsl.nrw.schu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hyperlink" Target="mailto:wim.holtmann@zsl.nrw.schu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344465" y="2544379"/>
            <a:ext cx="18750310" cy="8942863"/>
          </a:xfrm>
          <a:custGeom>
            <a:avLst/>
            <a:gdLst>
              <a:gd name="connsiteX0" fmla="*/ 18307563 w 18307563"/>
              <a:gd name="connsiteY0" fmla="*/ 0 h 8259762"/>
              <a:gd name="connsiteX1" fmla="*/ 0 w 18307563"/>
              <a:gd name="connsiteY1" fmla="*/ 0 h 8259762"/>
              <a:gd name="connsiteX2" fmla="*/ 0 w 18307563"/>
              <a:gd name="connsiteY2" fmla="*/ 8259762 h 8259762"/>
              <a:gd name="connsiteX3" fmla="*/ 14072701 w 18307563"/>
              <a:gd name="connsiteY3" fmla="*/ 8259762 h 82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7563" h="8259762">
                <a:moveTo>
                  <a:pt x="18307563" y="0"/>
                </a:moveTo>
                <a:lnTo>
                  <a:pt x="0" y="0"/>
                </a:lnTo>
                <a:lnTo>
                  <a:pt x="0" y="8259762"/>
                </a:lnTo>
                <a:lnTo>
                  <a:pt x="14072701" y="825976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8" name="Bildplatzhalter 27" descr="plakat_hintergrund-02-0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6" b="31786"/>
          <a:stretch>
            <a:fillRect/>
          </a:stretch>
        </p:blipFill>
        <p:spPr>
          <a:xfrm>
            <a:off x="2664171" y="0"/>
            <a:ext cx="10608261" cy="4572001"/>
          </a:xfrm>
        </p:spPr>
      </p:pic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/>
      </p:pic>
      <p:sp>
        <p:nvSpPr>
          <p:cNvPr id="25" name="Rechteck 24"/>
          <p:cNvSpPr/>
          <p:nvPr/>
        </p:nvSpPr>
        <p:spPr>
          <a:xfrm>
            <a:off x="6336164" y="4901106"/>
            <a:ext cx="177586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        </a:t>
            </a:r>
            <a:r>
              <a:rPr lang="en-GB" sz="6600" b="1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Das </a:t>
            </a:r>
            <a:r>
              <a:rPr lang="en-GB" sz="6600" b="1" dirty="0" err="1">
                <a:ea typeface="Open Sans Extrabold" panose="020B0906030804020204" pitchFamily="34" charset="0"/>
                <a:cs typeface="Open Sans Extrabold" panose="020B0906030804020204" pitchFamily="34" charset="0"/>
              </a:rPr>
              <a:t>Elternpraktikum</a:t>
            </a:r>
            <a:endParaRPr lang="de-DE" sz="6600" dirty="0"/>
          </a:p>
        </p:txBody>
      </p:sp>
      <p:sp>
        <p:nvSpPr>
          <p:cNvPr id="27" name="TextBox 7"/>
          <p:cNvSpPr txBox="1"/>
          <p:nvPr/>
        </p:nvSpPr>
        <p:spPr>
          <a:xfrm>
            <a:off x="8662648" y="8528705"/>
            <a:ext cx="154485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Jahrgangsstufe</a:t>
            </a:r>
            <a:r>
              <a:rPr lang="en-GB" sz="4000" b="1" dirty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8</a:t>
            </a:r>
          </a:p>
        </p:txBody>
      </p:sp>
      <p:pic>
        <p:nvPicPr>
          <p:cNvPr id="29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5" y="10587242"/>
            <a:ext cx="54507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11" y="481263"/>
            <a:ext cx="386003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635841" y="358870"/>
            <a:ext cx="17678399" cy="1136551"/>
          </a:xfrm>
          <a:prstGeom prst="rect">
            <a:avLst/>
          </a:prstGeom>
        </p:spPr>
        <p:txBody>
          <a:bodyPr/>
          <a:lstStyle>
            <a:lvl1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6600" b="1" dirty="0"/>
              <a:t>Phasen des Berufsfindungsprozesses</a:t>
            </a:r>
          </a:p>
        </p:txBody>
      </p:sp>
      <p:graphicFrame>
        <p:nvGraphicFramePr>
          <p:cNvPr id="3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37524"/>
              </p:ext>
            </p:extLst>
          </p:nvPr>
        </p:nvGraphicFramePr>
        <p:xfrm>
          <a:off x="2707517" y="2051723"/>
          <a:ext cx="15229656" cy="1069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69407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>
              <a:defRPr/>
            </a:pPr>
            <a:fld id="{3788C4B2-19F5-DA41-81D5-A1F179E05690}" type="slidenum">
              <a:rPr lang="en-US" smtClean="0">
                <a:solidFill>
                  <a:srgbClr val="31373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31373B"/>
              </a:solidFill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922217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indent="-455613" defTabSz="1827213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/>
            </a:pPr>
            <a:endParaRPr lang="de-DE" sz="4000" dirty="0">
              <a:solidFill>
                <a:srgbClr val="31373B"/>
              </a:solidFill>
              <a:latin typeface="Raleway Medium"/>
            </a:endParaRPr>
          </a:p>
          <a:p>
            <a:pPr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>
                <a:solidFill>
                  <a:srgbClr val="31373B"/>
                </a:solidFill>
                <a:latin typeface="Raleway Medium"/>
                <a:cs typeface="+mn-cs"/>
              </a:rPr>
              <a:t>					</a:t>
            </a:r>
            <a:endParaRPr lang="de-DE" sz="3200" b="1" dirty="0">
              <a:solidFill>
                <a:srgbClr val="31373B"/>
              </a:solidFill>
              <a:latin typeface="Raleway Medium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423872" y="526037"/>
            <a:ext cx="16710113" cy="1184232"/>
          </a:xfrm>
          <a:prstGeom prst="rect">
            <a:avLst/>
          </a:prstGeom>
        </p:spPr>
        <p:txBody>
          <a:bodyPr/>
          <a:lstStyle>
            <a:lvl1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6600" b="1" dirty="0"/>
              <a:t>Die Ziele des Elternpraktikums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949577" y="1876928"/>
            <a:ext cx="14154428" cy="2819618"/>
          </a:xfrm>
          <a:prstGeom prst="rect">
            <a:avLst/>
          </a:prstGeom>
        </p:spPr>
        <p:txBody>
          <a:bodyPr/>
          <a:lstStyle>
            <a:lvl1pPr marL="455613" indent="-455613"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3700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2844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1988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1132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/>
              <a:t>Die Schülerinnen und Schüler erhalten bereits in der Klasse 8 Einblicke in die Berufs- und Arbeitswelt; diese gehen über den Umfang einer Betriebserkundung hinaus.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817435" y="9876729"/>
            <a:ext cx="125766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Im Rahmen der Maßnahme „Kein Abschluss ohne Anschluss“ (</a:t>
            </a:r>
            <a:r>
              <a:rPr lang="de-DE" sz="4400" dirty="0" err="1"/>
              <a:t>KAoA</a:t>
            </a:r>
            <a:r>
              <a:rPr lang="de-DE" sz="4400" dirty="0"/>
              <a:t>) erkunden die Schülerinnen und Schüler zwei Berufsfelder.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214059" y="6945628"/>
            <a:ext cx="144413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Die Erziehungsberechtigten erkennen Stärken und Schwächen ihrer Töchter und Söhne, so dass sie sie in der weiteren Berufsfindung gut unterstützen können.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08914" y="4828503"/>
            <a:ext cx="1362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Beruf und Erwerbstätigkeit werden zum Gegenstand intensiver Gespräche im Elternhaus.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4169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8096788" y="290457"/>
            <a:ext cx="7208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dirty="0"/>
              <a:t>Die Organisation</a:t>
            </a:r>
            <a:endParaRPr lang="de-DE" sz="6600" dirty="0"/>
          </a:p>
        </p:txBody>
      </p:sp>
      <p:sp>
        <p:nvSpPr>
          <p:cNvPr id="4" name="Textfeld 3"/>
          <p:cNvSpPr txBox="1"/>
          <p:nvPr/>
        </p:nvSpPr>
        <p:spPr>
          <a:xfrm>
            <a:off x="5072749" y="2133602"/>
            <a:ext cx="9623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u="sng" dirty="0"/>
              <a:t>Zeitraum</a:t>
            </a:r>
            <a:r>
              <a:rPr lang="de-DE" sz="4400" dirty="0"/>
              <a:t>:	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/>
              <a:t>25.04. bis 28.04.2022</a:t>
            </a:r>
          </a:p>
          <a:p>
            <a:pPr lvl="2"/>
            <a:r>
              <a:rPr lang="de-DE" sz="4400" dirty="0"/>
              <a:t>		Praktikum bei den Eltern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/>
              <a:t>29.04.2021 gemeinsamer Auswertungstag in der Schule</a:t>
            </a:r>
          </a:p>
          <a:p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7028459" y="6334210"/>
            <a:ext cx="139700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u="sng" dirty="0"/>
              <a:t>Informationen</a:t>
            </a:r>
            <a:r>
              <a:rPr lang="de-DE" sz="4400" dirty="0"/>
              <a:t>: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400" dirty="0"/>
              <a:t>Anschreiben zum Praktikum für die Betriebe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400" dirty="0"/>
              <a:t>Infoflyer zum Elternpraktikum für die Betriebe Praktikumsbestätigung werden spätestens zu den Halbjahreszeugnissen verteilt.</a:t>
            </a:r>
            <a:r>
              <a:rPr lang="de-DE" sz="4400" b="1" dirty="0"/>
              <a:t> 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091655" y="10404467"/>
            <a:ext cx="114190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i="1" dirty="0"/>
              <a:t>Bitte geben Sie die Rückmeldung möglichst bis Ende </a:t>
            </a:r>
            <a:r>
              <a:rPr lang="de-DE" sz="4400" b="1" i="1" dirty="0">
                <a:solidFill>
                  <a:srgbClr val="FF0000"/>
                </a:solidFill>
              </a:rPr>
              <a:t>Februar</a:t>
            </a:r>
            <a:r>
              <a:rPr lang="de-DE" sz="4400" i="1" dirty="0">
                <a:solidFill>
                  <a:srgbClr val="FF0000"/>
                </a:solidFill>
              </a:rPr>
              <a:t> </a:t>
            </a:r>
            <a:r>
              <a:rPr lang="de-DE" sz="4400" i="1" dirty="0"/>
              <a:t>wieder in der Schule ab!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4492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823268" y="2541736"/>
            <a:ext cx="1471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de-DE" sz="4400" dirty="0"/>
              <a:t>Ihre Kinder begleiten Sie an Ihren Arbeitsplatz und sammeln erste Eindrücke aus dem Berufsleben und Berufsalltag.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784971" y="5732665"/>
            <a:ext cx="11357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4400" dirty="0"/>
              <a:t>Ein Klassenlehrer besucht Sie und Ihr Kind nach vorheriger Terminabsprache im Betrieb.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8991326" y="8939502"/>
            <a:ext cx="9801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Ihre Kinder erhalten eine kleine Praktikumsmappe zur Bearbeitung als Grundlage für die Weiterarbeit.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5314" y="511175"/>
            <a:ext cx="7530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Die Durchführung</a:t>
            </a:r>
          </a:p>
        </p:txBody>
      </p:sp>
    </p:spTree>
    <p:extLst>
      <p:ext uri="{BB962C8B-B14F-4D97-AF65-F5344CB8AC3E}">
        <p14:creationId xmlns:p14="http://schemas.microsoft.com/office/powerpoint/2010/main" val="32089015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842018" y="594162"/>
            <a:ext cx="1134073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600" b="1" dirty="0"/>
              <a:t>Sollten Sie Fragen (wie z.B. </a:t>
            </a:r>
          </a:p>
          <a:p>
            <a:r>
              <a:rPr lang="de-DE" sz="6600" b="1" dirty="0"/>
              <a:t>folgende) haben,…</a:t>
            </a:r>
            <a:endParaRPr lang="de-DE" sz="6600" dirty="0"/>
          </a:p>
        </p:txBody>
      </p:sp>
      <p:sp>
        <p:nvSpPr>
          <p:cNvPr id="4" name="Textfeld 3"/>
          <p:cNvSpPr txBox="1"/>
          <p:nvPr/>
        </p:nvSpPr>
        <p:spPr>
          <a:xfrm>
            <a:off x="9476386" y="4126924"/>
            <a:ext cx="14901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Ein Praktikum ist in meinem Betrieb nicht möglich. </a:t>
            </a:r>
          </a:p>
          <a:p>
            <a:r>
              <a:rPr lang="de-DE" sz="4000" dirty="0"/>
              <a:t>    Was dann?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500298" y="5985565"/>
            <a:ext cx="12762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  Mein Kind möchte nicht mit an meinen Arbeitsplatz.</a:t>
            </a:r>
          </a:p>
        </p:txBody>
      </p:sp>
      <p:sp>
        <p:nvSpPr>
          <p:cNvPr id="6" name="Rechteck 5"/>
          <p:cNvSpPr/>
          <p:nvPr/>
        </p:nvSpPr>
        <p:spPr>
          <a:xfrm>
            <a:off x="9500298" y="7395229"/>
            <a:ext cx="16049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Ich habe lange Arbeitszeiten bzw. arbeite im Schichtdienst. </a:t>
            </a:r>
          </a:p>
          <a:p>
            <a:r>
              <a:rPr lang="de-DE" sz="4000" dirty="0"/>
              <a:t>    Kann mein Kind mich auch dort begleiten?</a:t>
            </a:r>
          </a:p>
        </p:txBody>
      </p:sp>
      <p:sp>
        <p:nvSpPr>
          <p:cNvPr id="9" name="Rechteck 8"/>
          <p:cNvSpPr/>
          <p:nvPr/>
        </p:nvSpPr>
        <p:spPr>
          <a:xfrm>
            <a:off x="9500298" y="9096633"/>
            <a:ext cx="8457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  Mein Kind oder ich werden krank.</a:t>
            </a:r>
          </a:p>
        </p:txBody>
      </p:sp>
      <p:sp>
        <p:nvSpPr>
          <p:cNvPr id="10" name="Rechteck 9"/>
          <p:cNvSpPr/>
          <p:nvPr/>
        </p:nvSpPr>
        <p:spPr>
          <a:xfrm>
            <a:off x="9532872" y="10429948"/>
            <a:ext cx="13767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 Wie wird das Elternpraktikum in der Schule ausgewertet?</a:t>
            </a:r>
          </a:p>
        </p:txBody>
      </p:sp>
    </p:spTree>
    <p:extLst>
      <p:ext uri="{BB962C8B-B14F-4D97-AF65-F5344CB8AC3E}">
        <p14:creationId xmlns:p14="http://schemas.microsoft.com/office/powerpoint/2010/main" val="24539493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919864" y="689455"/>
            <a:ext cx="118817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600" b="1" dirty="0"/>
              <a:t>…so können Sie sich per Mail</a:t>
            </a:r>
          </a:p>
          <a:p>
            <a:r>
              <a:rPr lang="de-DE" sz="6600" b="1" dirty="0"/>
              <a:t>an diese Personen wenden:</a:t>
            </a:r>
            <a:endParaRPr lang="de-DE" sz="6600" dirty="0"/>
          </a:p>
        </p:txBody>
      </p:sp>
      <p:sp>
        <p:nvSpPr>
          <p:cNvPr id="4" name="Rechteck 3"/>
          <p:cNvSpPr/>
          <p:nvPr/>
        </p:nvSpPr>
        <p:spPr>
          <a:xfrm>
            <a:off x="7497323" y="3409326"/>
            <a:ext cx="12789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Herr Hauptstein (</a:t>
            </a:r>
            <a:r>
              <a:rPr lang="de-DE" sz="4400" dirty="0" err="1"/>
              <a:t>StuBo</a:t>
            </a:r>
            <a:r>
              <a:rPr lang="de-DE" sz="4400" dirty="0"/>
              <a:t>)</a:t>
            </a:r>
          </a:p>
          <a:p>
            <a:r>
              <a:rPr lang="de-DE" sz="4400" dirty="0" err="1">
                <a:hlinkClick r:id="rId7"/>
              </a:rPr>
              <a:t>sven.hauptstein@zsl.nrw.schule</a:t>
            </a:r>
            <a:r>
              <a:rPr lang="de-DE" sz="44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Frau </a:t>
            </a:r>
            <a:r>
              <a:rPr lang="de-DE" sz="4400" dirty="0" err="1"/>
              <a:t>Gimbel</a:t>
            </a:r>
            <a:r>
              <a:rPr lang="de-DE" sz="4400" dirty="0"/>
              <a:t> (Übergangscoaching)</a:t>
            </a:r>
          </a:p>
          <a:p>
            <a:r>
              <a:rPr lang="de-DE" sz="4400" dirty="0">
                <a:hlinkClick r:id="rId8"/>
              </a:rPr>
              <a:t>gimbel@caritas-guetersloh.de</a:t>
            </a:r>
            <a:endParaRPr lang="de-D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Herr Holtmann (Abteilungsleitung)</a:t>
            </a:r>
          </a:p>
          <a:p>
            <a:r>
              <a:rPr lang="de-DE" sz="4400" dirty="0" err="1">
                <a:hlinkClick r:id="rId9"/>
              </a:rPr>
              <a:t>wim.holtmann@zsl.nrw.schule</a:t>
            </a:r>
            <a:r>
              <a:rPr lang="de-DE" sz="4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9553626" y="8103482"/>
            <a:ext cx="121888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4800" u="sng" dirty="0"/>
              <a:t>Klassenleitungen des Jahrgangs 8:</a:t>
            </a:r>
          </a:p>
          <a:p>
            <a:pPr lvl="1"/>
            <a:r>
              <a:rPr lang="de-DE" sz="4400" dirty="0"/>
              <a:t>8a Frau </a:t>
            </a:r>
            <a:r>
              <a:rPr lang="de-DE" sz="4400" dirty="0" err="1"/>
              <a:t>Kaschel</a:t>
            </a:r>
            <a:r>
              <a:rPr lang="de-DE" sz="4400" dirty="0"/>
              <a:t>, Frau Schäfer</a:t>
            </a:r>
          </a:p>
          <a:p>
            <a:pPr lvl="1"/>
            <a:r>
              <a:rPr lang="de-DE" sz="4400" dirty="0"/>
              <a:t>8b Frau Peters, Herr Kalthoff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663388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onrad-Zuse_Vorlage 2">
  <a:themeElements>
    <a:clrScheme name="Benutzerdefiniert 1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174680"/>
      </a:accent1>
      <a:accent2>
        <a:srgbClr val="42A8CE"/>
      </a:accent2>
      <a:accent3>
        <a:srgbClr val="123D78"/>
      </a:accent3>
      <a:accent4>
        <a:srgbClr val="123D78"/>
      </a:accent4>
      <a:accent5>
        <a:srgbClr val="42A7CD"/>
      </a:accent5>
      <a:accent6>
        <a:srgbClr val="16457F"/>
      </a:accent6>
      <a:hlink>
        <a:srgbClr val="154C84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Konrad-Zuse_Vorlage 2</Template>
  <TotalTime>0</TotalTime>
  <Words>400</Words>
  <Application>Microsoft Office PowerPoint</Application>
  <PresentationFormat>Benutzerdefiniert</PresentationFormat>
  <Paragraphs>73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Open Sans Extrabold</vt:lpstr>
      <vt:lpstr>Raleway</vt:lpstr>
      <vt:lpstr>Raleway Medium</vt:lpstr>
      <vt:lpstr>Raleway SemiBold</vt:lpstr>
      <vt:lpstr>Konrad-Zuse_Vorlage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regio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Lietz</dc:creator>
  <cp:lastModifiedBy>Wim Holtmann</cp:lastModifiedBy>
  <cp:revision>131</cp:revision>
  <cp:lastPrinted>2019-11-22T09:06:07Z</cp:lastPrinted>
  <dcterms:created xsi:type="dcterms:W3CDTF">2019-10-30T13:46:41Z</dcterms:created>
  <dcterms:modified xsi:type="dcterms:W3CDTF">2022-01-23T13:54:10Z</dcterms:modified>
</cp:coreProperties>
</file>